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29"/>
  </p:notesMasterIdLst>
  <p:sldIdLst>
    <p:sldId id="256" r:id="rId5"/>
    <p:sldId id="257" r:id="rId6"/>
    <p:sldId id="258" r:id="rId7"/>
    <p:sldId id="286" r:id="rId8"/>
    <p:sldId id="270" r:id="rId9"/>
    <p:sldId id="271" r:id="rId10"/>
    <p:sldId id="274" r:id="rId11"/>
    <p:sldId id="278" r:id="rId12"/>
    <p:sldId id="273" r:id="rId13"/>
    <p:sldId id="272" r:id="rId14"/>
    <p:sldId id="276" r:id="rId15"/>
    <p:sldId id="275" r:id="rId16"/>
    <p:sldId id="277" r:id="rId17"/>
    <p:sldId id="279" r:id="rId18"/>
    <p:sldId id="280" r:id="rId19"/>
    <p:sldId id="281" r:id="rId20"/>
    <p:sldId id="262" r:id="rId21"/>
    <p:sldId id="285" r:id="rId22"/>
    <p:sldId id="263" r:id="rId23"/>
    <p:sldId id="264" r:id="rId24"/>
    <p:sldId id="283" r:id="rId25"/>
    <p:sldId id="266" r:id="rId26"/>
    <p:sldId id="284" r:id="rId27"/>
    <p:sldId id="282" r:id="rId28"/>
  </p:sldIdLst>
  <p:sldSz cx="9144000" cy="5143500" type="screen16x9"/>
  <p:notesSz cx="6858000" cy="9144000"/>
  <p:embeddedFontLst>
    <p:embeddedFont>
      <p:font typeface="Century Gothic" panose="020B05020202020202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59F3B-F18E-4429-965E-FD8EF533E0A7}" v="605" dt="2024-04-30T04:26:44.142"/>
    <p1510:client id="{A6ACF8E2-4D2D-8BE4-958E-5E21F28F5576}" v="111" dt="2024-04-30T04:06:27.62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4"/>
    <p:restoredTop sz="94686"/>
  </p:normalViewPr>
  <p:slideViewPr>
    <p:cSldViewPr snapToGrid="0">
      <p:cViewPr varScale="1">
        <p:scale>
          <a:sx n="90" d="100"/>
          <a:sy n="90" d="100"/>
        </p:scale>
        <p:origin x="16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Minimum 9 minutes</a:t>
            </a:r>
            <a:endParaRPr/>
          </a:p>
          <a:p>
            <a:pPr marL="0" indent="0">
              <a:buNone/>
            </a:pPr>
            <a:r>
              <a:rPr lang="en" dirty="0"/>
              <a:t>Good morning, everyone. Today, we will be presenting our findings from a simulation study on the gravitational effects of the Death Star, a massive space station, on its surrounding celestial bodies.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324088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97415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1337517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402578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6800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86187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728635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f7952d1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6f7952d1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Finally, we explored what happens when such a massive body suddenly disappears. The trajectories post-removal show a temporary destabilization in Endor’s orbit, illustrating the abrupt removal of a significant gravitational pull.</a:t>
            </a:r>
            <a:endParaRPr/>
          </a:p>
          <a:p>
            <a:pPr marL="0" lvl="0" indent="0" algn="l" rtl="0">
              <a:spcBef>
                <a:spcPts val="0"/>
              </a:spcBef>
              <a:spcAft>
                <a:spcPts val="0"/>
              </a:spcAft>
              <a:buClr>
                <a:schemeClr val="dk1"/>
              </a:buClr>
              <a:buSzPts val="1100"/>
              <a:buFont typeface="Arial"/>
              <a:buNone/>
            </a:pPr>
            <a:r>
              <a:rPr lang="en"/>
              <a:t>&gt; This scenario is crucial for understanding the dynamics of systems undergoing sudden mass loss.</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f7952d1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6f7952d1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We started by modeling Earth’s orbit around the Sun, considering Earth’s original mass and its increased mass post-impact when death star crashes with earth at same speed and in same direction, conserving momentum we calculated the new earth velocity by adding the Death Star’s mass to Earth. . This allowed us to observe not just the shift in the orbital path but also changes in Earth's angular velocity and kinetic energy.</a:t>
            </a:r>
          </a:p>
          <a:p>
            <a:pPr marL="0" lvl="0" indent="0" algn="l" rtl="0">
              <a:spcBef>
                <a:spcPts val="0"/>
              </a:spcBef>
              <a:spcAft>
                <a:spcPts val="0"/>
              </a:spcAft>
              <a:buClr>
                <a:schemeClr val="dk1"/>
              </a:buClr>
              <a:buSzPts val="1100"/>
              <a:buFont typeface="Arial"/>
              <a:buNone/>
            </a:pPr>
            <a:endParaRPr lang="en-CA" dirty="0"/>
          </a:p>
          <a:p>
            <a:pPr marL="0" lvl="0" indent="0" algn="l" rtl="0">
              <a:spcBef>
                <a:spcPts val="0"/>
              </a:spcBef>
              <a:spcAft>
                <a:spcPts val="0"/>
              </a:spcAft>
              <a:buClr>
                <a:schemeClr val="dk1"/>
              </a:buClr>
              <a:buSzPts val="1100"/>
              <a:buFont typeface="Arial"/>
              <a:buNone/>
            </a:pPr>
            <a:r>
              <a:rPr lang="en-CA" dirty="0"/>
              <a:t>The results were quite revealing. Our plots, which you see on the screen, illustrate distinct differences in Earth's orbit pre and post-impact, highlighting a noticeable shift in trajectory. Another graph shows a significant change in angular velocity, indicating an alteration in Earth’s rotational speed due to the increased mass. As shown in the diagram on this slide, the new orbit is much closer to the Sun, which would likely lead to extreme increases in temperature and radiation, rendering Earth uninhabitable. while the scenario is fictional, it offers a profound lesson on the sensitivity of our planet's orbital mechanics to changes in mass and gravitational forces. It's a stark reminder of how cosmic events could potentially disrupt or even devastate planetary systems.</a:t>
            </a:r>
            <a:endParaRPr dirty="0"/>
          </a:p>
        </p:txBody>
      </p:sp>
    </p:spTree>
    <p:extLst>
      <p:ext uri="{BB962C8B-B14F-4D97-AF65-F5344CB8AC3E}">
        <p14:creationId xmlns:p14="http://schemas.microsoft.com/office/powerpoint/2010/main" val="361645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f7952d12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26f7952d12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conclude, our study has shown that the Death Star could have profound gravitational effects on nearby planets, affecting their orbits and potentially causing environmental changes through altered tidal forces.</a:t>
            </a:r>
            <a:endParaRPr/>
          </a:p>
          <a:p>
            <a:pPr marL="0" lvl="0" indent="0" algn="l" rtl="0">
              <a:spcBef>
                <a:spcPts val="0"/>
              </a:spcBef>
              <a:spcAft>
                <a:spcPts val="0"/>
              </a:spcAft>
              <a:buClr>
                <a:schemeClr val="dk1"/>
              </a:buClr>
              <a:buSzPts val="1100"/>
              <a:buFont typeface="Arial"/>
              <a:buNone/>
            </a:pPr>
            <a:r>
              <a:rPr lang="en"/>
              <a:t>&gt; These findings underscore the importance of considering gravitational impacts in the design and placement of massive structures in space.</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3f14d8ae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c3f14d8ae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set the stage, let's discuss why this study is important. The Death Star, as depicted in popular media, is an enormous structure capable of influencing gravitational fields. Using Newton’s Law of Universal Gravitation and equations of motion, we explored its potential impacts on planetary bodies.</a:t>
            </a:r>
            <a:endParaRPr/>
          </a:p>
          <a:p>
            <a:pPr marL="0" lvl="0" indent="0" algn="l" rtl="0">
              <a:spcBef>
                <a:spcPts val="0"/>
              </a:spcBef>
              <a:spcAft>
                <a:spcPts val="0"/>
              </a:spcAft>
              <a:buClr>
                <a:schemeClr val="dk1"/>
              </a:buClr>
              <a:buSzPts val="1100"/>
              <a:buFont typeface="Arial"/>
              <a:buNone/>
            </a:pPr>
            <a:r>
              <a:rPr lang="en"/>
              <a:t>&gt; This study not only satisfies scientific curiosity but also helps in understanding how large artificial satellites could affect their environment</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3be1dde7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2c3be1dde7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301b911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6301b9111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dirty="0"/>
              <a:t>I hope you like our presentation, thank you for you attention.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705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6f7952d12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6f7952d12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Our approach involved several key steps. We used the Velocity Verlet integration algorithm for precise motion simulation, considering the masses and distances of Earth, its moon, Endor, and the Death Star.</a:t>
            </a:r>
            <a:endParaRPr/>
          </a:p>
          <a:p>
            <a:pPr marL="0" lvl="0" indent="0" algn="l" rtl="0">
              <a:spcBef>
                <a:spcPts val="0"/>
              </a:spcBef>
              <a:spcAft>
                <a:spcPts val="0"/>
              </a:spcAft>
              <a:buClr>
                <a:schemeClr val="dk1"/>
              </a:buClr>
              <a:buSzPts val="1100"/>
              <a:buFont typeface="Arial"/>
              <a:buNone/>
            </a:pPr>
            <a:r>
              <a:rPr lang="en"/>
              <a:t>&gt; We performed these calculations using Python, with libraries like NumPy for numerical operations and Matplotlib for visualization.</a:t>
            </a:r>
            <a:endParaRPr/>
          </a:p>
          <a:p>
            <a:pPr marL="0" lvl="0" indent="0" algn="l" rtl="0">
              <a:spcBef>
                <a:spcPts val="0"/>
              </a:spcBef>
              <a:spcAft>
                <a:spcPts val="0"/>
              </a:spcAft>
              <a:buClr>
                <a:schemeClr val="dk1"/>
              </a:buClr>
              <a:buSzPts val="1100"/>
              <a:buFont typeface="Arial"/>
              <a:buNone/>
            </a:pPr>
            <a:r>
              <a:rPr lang="en"/>
              <a:t>&gt; Here's a brief snippet of our code, demonstrating how we applied Newton's gravitational formula to update the velocities and positions of each celestial body in our simulation.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319088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07025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46522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330379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104609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de-DE"/>
              <a:t>Mastertitelformat bearbeiten</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80062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de-DE"/>
              <a:t>Mastertitelformat bearbeiten</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30502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de-DE"/>
              <a:t>Mastertitelformat bearbeiten</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76433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de-DE"/>
              <a:t>Mastertextformat bearbeiten</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437254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de-DE"/>
              <a:t>Mastertitelformat bearbeiten</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47152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997137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075298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53250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5062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77341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28236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de-DE"/>
              <a:t>Mastertitelformat bearbeiten</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56277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23847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30787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567485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423452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de-DE"/>
              <a:t>Mastertitelformat bearbeiten</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152825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Mastertextformat bearbeiten</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38130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4/29/2024</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702705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starwars.fandom.com/wiki/Endor"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54"/>
        <p:cNvGrpSpPr/>
        <p:nvPr/>
      </p:nvGrpSpPr>
      <p:grpSpPr>
        <a:xfrm>
          <a:off x="0" y="0"/>
          <a:ext cx="0" cy="0"/>
          <a:chOff x="0" y="0"/>
          <a:chExt cx="0" cy="0"/>
        </a:xfrm>
      </p:grpSpPr>
      <p:sp>
        <p:nvSpPr>
          <p:cNvPr id="56" name="Google Shape;56;p14"/>
          <p:cNvSpPr txBox="1">
            <a:spLocks noGrp="1"/>
          </p:cNvSpPr>
          <p:nvPr>
            <p:ph type="ctrTitle"/>
          </p:nvPr>
        </p:nvSpPr>
        <p:spPr>
          <a:xfrm>
            <a:off x="197550" y="468656"/>
            <a:ext cx="8748900" cy="1204800"/>
          </a:xfrm>
          <a:prstGeom prst="rect">
            <a:avLst/>
          </a:prstGeom>
          <a:noFill/>
          <a:ln>
            <a:noFill/>
          </a:ln>
          <a:effectLst>
            <a:outerShdw blurRad="142875" dist="114300" dir="5400000" algn="bl" rotWithShape="0">
              <a:srgbClr val="000000">
                <a:alpha val="49803"/>
              </a:srgbClr>
            </a:outerShdw>
          </a:effectLst>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sz="3100">
                <a:solidFill>
                  <a:srgbClr val="FFFFFF"/>
                </a:solidFill>
                <a:latin typeface="Times New Roman"/>
                <a:ea typeface="Spectral"/>
                <a:cs typeface="Times New Roman"/>
                <a:sym typeface="Spectral"/>
              </a:rPr>
              <a:t>Gravitational Impact of the Death Star on Endor and Earth-like planets</a:t>
            </a:r>
          </a:p>
        </p:txBody>
      </p:sp>
      <p:sp>
        <p:nvSpPr>
          <p:cNvPr id="57" name="Google Shape;57;p14"/>
          <p:cNvSpPr txBox="1">
            <a:spLocks noGrp="1"/>
          </p:cNvSpPr>
          <p:nvPr>
            <p:ph type="subTitle" idx="1"/>
          </p:nvPr>
        </p:nvSpPr>
        <p:spPr>
          <a:xfrm>
            <a:off x="311700" y="2593674"/>
            <a:ext cx="8520600" cy="2286669"/>
          </a:xfrm>
          <a:prstGeom prst="rect">
            <a:avLst/>
          </a:prstGeom>
          <a:noFill/>
          <a:ln>
            <a:noFill/>
          </a:ln>
          <a:effectLst>
            <a:outerShdw blurRad="114300" dist="57150" dir="5400000" algn="bl" rotWithShape="0">
              <a:srgbClr val="000000">
                <a:alpha val="49803"/>
              </a:srgbClr>
            </a:outerShdw>
          </a:effectLst>
        </p:spPr>
        <p:txBody>
          <a:bodyPr spcFirstLastPara="1" wrap="square" lIns="91425" tIns="91425" rIns="91425" bIns="91425" anchor="t" anchorCtr="0">
            <a:normAutofit lnSpcReduction="10000"/>
          </a:bodyPr>
          <a:lstStyle/>
          <a:p>
            <a:pPr marL="0" lvl="0" indent="0" algn="r" rtl="0">
              <a:lnSpc>
                <a:spcPct val="100000"/>
              </a:lnSpc>
              <a:spcBef>
                <a:spcPts val="0"/>
              </a:spcBef>
              <a:spcAft>
                <a:spcPts val="0"/>
              </a:spcAft>
              <a:buSzPts val="2800"/>
              <a:buNone/>
            </a:pPr>
            <a:r>
              <a:rPr lang="en-US" sz="1300">
                <a:solidFill>
                  <a:srgbClr val="FFFFFF"/>
                </a:solidFill>
                <a:latin typeface="Times New Roman"/>
                <a:ea typeface="Montserrat ExtraLight"/>
                <a:cs typeface="Times New Roman"/>
                <a:sym typeface="Montserrat ExtraLight"/>
              </a:rPr>
              <a:t>By:</a:t>
            </a:r>
            <a:r>
              <a:rPr lang="en-US" sz="2400">
                <a:solidFill>
                  <a:srgbClr val="FFFFFF"/>
                </a:solidFill>
                <a:latin typeface="Times New Roman"/>
                <a:ea typeface="Montserrat ExtraLight"/>
                <a:cs typeface="Times New Roman"/>
                <a:sym typeface="Montserrat ExtraLight"/>
              </a:rPr>
              <a:t> Simon Tebeck, Pranav Gupta</a:t>
            </a:r>
          </a:p>
          <a:p>
            <a:pPr marL="0" lvl="0" indent="0" algn="r" rtl="0">
              <a:spcBef>
                <a:spcPts val="0"/>
              </a:spcBef>
              <a:spcAft>
                <a:spcPts val="0"/>
              </a:spcAft>
              <a:buClr>
                <a:schemeClr val="dk1"/>
              </a:buClr>
              <a:buSzPts val="2800"/>
              <a:buFont typeface="Arial"/>
              <a:buNone/>
            </a:pPr>
            <a:r>
              <a:rPr lang="en-US" sz="1300">
                <a:solidFill>
                  <a:srgbClr val="FFFFFF"/>
                </a:solidFill>
                <a:latin typeface="Times New Roman"/>
                <a:ea typeface="Montserrat ExtraLight"/>
                <a:cs typeface="Times New Roman"/>
                <a:sym typeface="Montserrat ExtraLight"/>
              </a:rPr>
              <a:t>Team Name:</a:t>
            </a:r>
            <a:r>
              <a:rPr lang="en-US" sz="2400">
                <a:solidFill>
                  <a:srgbClr val="FFFFFF"/>
                </a:solidFill>
                <a:latin typeface="Times New Roman"/>
                <a:ea typeface="Montserrat ExtraLight"/>
                <a:cs typeface="Times New Roman"/>
                <a:sym typeface="Montserrat ExtraLight"/>
              </a:rPr>
              <a:t> The Skywalkers</a:t>
            </a:r>
          </a:p>
          <a:p>
            <a:pPr marL="0" lvl="0" indent="0" algn="r" rtl="0">
              <a:spcBef>
                <a:spcPts val="0"/>
              </a:spcBef>
              <a:spcAft>
                <a:spcPts val="0"/>
              </a:spcAft>
              <a:buClr>
                <a:schemeClr val="dk1"/>
              </a:buClr>
              <a:buSzPts val="2800"/>
              <a:buFont typeface="Arial"/>
              <a:buNone/>
            </a:pPr>
            <a:r>
              <a:rPr lang="en-US" sz="1300">
                <a:solidFill>
                  <a:srgbClr val="FFFFFF"/>
                </a:solidFill>
                <a:latin typeface="Times New Roman"/>
                <a:ea typeface="Montserrat ExtraLight"/>
                <a:cs typeface="Times New Roman"/>
                <a:sym typeface="Montserrat ExtraLight"/>
              </a:rPr>
              <a:t>PI:</a:t>
            </a:r>
            <a:r>
              <a:rPr lang="en-US" sz="2400">
                <a:solidFill>
                  <a:srgbClr val="FFFFFF"/>
                </a:solidFill>
                <a:latin typeface="Times New Roman"/>
                <a:ea typeface="Montserrat ExtraLight"/>
                <a:cs typeface="Times New Roman"/>
                <a:sym typeface="Montserrat ExtraLight"/>
              </a:rPr>
              <a:t> Prof. Oliver </a:t>
            </a:r>
            <a:r>
              <a:rPr lang="en-US" sz="2400" err="1">
                <a:solidFill>
                  <a:srgbClr val="FFFFFF"/>
                </a:solidFill>
                <a:latin typeface="Times New Roman"/>
                <a:ea typeface="Montserrat ExtraLight"/>
                <a:cs typeface="Times New Roman"/>
                <a:sym typeface="Montserrat ExtraLight"/>
              </a:rPr>
              <a:t>Beckstein</a:t>
            </a:r>
            <a:endParaRPr lang="en-US" sz="2400">
              <a:solidFill>
                <a:srgbClr val="FFFFFF"/>
              </a:solidFill>
              <a:latin typeface="Times New Roman"/>
              <a:ea typeface="Montserrat ExtraLight"/>
              <a:cs typeface="Times New Roman"/>
              <a:sym typeface="Montserrat ExtraLight"/>
            </a:endParaRPr>
          </a:p>
          <a:p>
            <a:pPr marL="0" lvl="0" indent="0" algn="r" rtl="0">
              <a:spcBef>
                <a:spcPts val="0"/>
              </a:spcBef>
              <a:spcAft>
                <a:spcPts val="0"/>
              </a:spcAft>
              <a:buClr>
                <a:schemeClr val="dk1"/>
              </a:buClr>
              <a:buSzPts val="2800"/>
              <a:buFont typeface="Arial"/>
              <a:buNone/>
            </a:pPr>
            <a:endParaRPr lang="en-US" sz="2400">
              <a:solidFill>
                <a:srgbClr val="FFFFFF"/>
              </a:solidFill>
              <a:latin typeface="Times New Roman"/>
              <a:ea typeface="Montserrat ExtraLight"/>
              <a:cs typeface="Times New Roman"/>
              <a:sym typeface="Montserrat ExtraLight"/>
            </a:endParaRPr>
          </a:p>
          <a:p>
            <a:pPr marL="0" lvl="0" indent="0" algn="r" rtl="0">
              <a:spcBef>
                <a:spcPts val="0"/>
              </a:spcBef>
              <a:spcAft>
                <a:spcPts val="0"/>
              </a:spcAft>
              <a:buClr>
                <a:schemeClr val="dk1"/>
              </a:buClr>
              <a:buSzPts val="2800"/>
              <a:buFont typeface="Arial"/>
              <a:buNone/>
            </a:pPr>
            <a:endParaRPr lang="en-US" sz="2400">
              <a:solidFill>
                <a:srgbClr val="FFFFFF"/>
              </a:solidFill>
              <a:latin typeface="Times New Roman"/>
              <a:ea typeface="Montserrat ExtraLight"/>
              <a:cs typeface="Times New Roman"/>
              <a:sym typeface="Montserrat ExtraLight"/>
            </a:endParaRPr>
          </a:p>
          <a:p>
            <a:pPr marL="0" lvl="0" indent="0" algn="r" rtl="0">
              <a:spcBef>
                <a:spcPts val="0"/>
              </a:spcBef>
              <a:spcAft>
                <a:spcPts val="0"/>
              </a:spcAft>
              <a:buClr>
                <a:schemeClr val="dk1"/>
              </a:buClr>
              <a:buSzPts val="2800"/>
              <a:buFont typeface="Arial"/>
              <a:buNone/>
            </a:pPr>
            <a:r>
              <a:rPr lang="en-US" sz="2400">
                <a:solidFill>
                  <a:srgbClr val="FFFFFF"/>
                </a:solidFill>
                <a:latin typeface="Times New Roman"/>
                <a:ea typeface="Montserrat ExtraLight"/>
                <a:cs typeface="Times New Roman"/>
                <a:sym typeface="Montserrat ExtraLight"/>
              </a:rPr>
              <a:t>https://github.com/Py4Phy/final-2024-the-skywalkers</a:t>
            </a:r>
          </a:p>
        </p:txBody>
      </p:sp>
      <p:sp>
        <p:nvSpPr>
          <p:cNvPr id="58" name="Google Shape;58;p14"/>
          <p:cNvSpPr txBox="1"/>
          <p:nvPr/>
        </p:nvSpPr>
        <p:spPr>
          <a:xfrm>
            <a:off x="851700" y="1921991"/>
            <a:ext cx="79806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800">
                <a:latin typeface="Times New Roman"/>
                <a:ea typeface="Roboto"/>
                <a:cs typeface="Times New Roman"/>
              </a:rPr>
              <a:t>A Scientific Exploration Using Newtonian Mechanics</a:t>
            </a:r>
          </a:p>
        </p:txBody>
      </p:sp>
      <p:sp>
        <p:nvSpPr>
          <p:cNvPr id="2" name="Textfeld 1">
            <a:extLst>
              <a:ext uri="{FF2B5EF4-FFF2-40B4-BE49-F238E27FC236}">
                <a16:creationId xmlns:a16="http://schemas.microsoft.com/office/drawing/2014/main" id="{8EBC687E-341E-DF5B-2819-2ECBB1F1E343}"/>
              </a:ext>
            </a:extLst>
          </p:cNvPr>
          <p:cNvSpPr txBox="1"/>
          <p:nvPr/>
        </p:nvSpPr>
        <p:spPr>
          <a:xfrm>
            <a:off x="-85062" y="-31899"/>
            <a:ext cx="5762847" cy="246221"/>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Picture: https://i.redd.it/hzahguuq04cy.jpg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Angular Velocity  Impacts</a:t>
            </a:r>
            <a:endParaRPr sz="1800" dirty="0">
              <a:solidFill>
                <a:schemeClr val="dk2"/>
              </a:solidFill>
              <a:latin typeface="Times New Roman"/>
              <a:ea typeface="Times New Roman"/>
              <a:cs typeface="Times New Roman"/>
              <a:sym typeface="Times New Roman"/>
            </a:endParaRPr>
          </a:p>
        </p:txBody>
      </p:sp>
      <p:pic>
        <p:nvPicPr>
          <p:cNvPr id="3" name="Grafik 2" descr="Ein Bild, das Text, Hebel enthält.&#10;&#10;Automatisch generierte Beschreibung">
            <a:extLst>
              <a:ext uri="{FF2B5EF4-FFF2-40B4-BE49-F238E27FC236}">
                <a16:creationId xmlns:a16="http://schemas.microsoft.com/office/drawing/2014/main" id="{979B1D4F-46CA-2ABE-D46D-8E863C4E7227}"/>
              </a:ext>
            </a:extLst>
          </p:cNvPr>
          <p:cNvPicPr>
            <a:picLocks noChangeAspect="1"/>
          </p:cNvPicPr>
          <p:nvPr/>
        </p:nvPicPr>
        <p:blipFill>
          <a:blip r:embed="rId3"/>
          <a:stretch>
            <a:fillRect/>
          </a:stretch>
        </p:blipFill>
        <p:spPr>
          <a:xfrm>
            <a:off x="419136" y="1319265"/>
            <a:ext cx="4048096" cy="3103315"/>
          </a:xfrm>
          <a:prstGeom prst="rect">
            <a:avLst/>
          </a:prstGeom>
        </p:spPr>
      </p:pic>
      <p:pic>
        <p:nvPicPr>
          <p:cNvPr id="6" name="Grafik 5" descr="Ein Bild, das Text, Screenshot, Reihe, parallel enthält.&#10;&#10;Automatisch generierte Beschreibung">
            <a:extLst>
              <a:ext uri="{FF2B5EF4-FFF2-40B4-BE49-F238E27FC236}">
                <a16:creationId xmlns:a16="http://schemas.microsoft.com/office/drawing/2014/main" id="{34A39385-4BE3-35BC-0DCF-E996D9ADA8D6}"/>
              </a:ext>
            </a:extLst>
          </p:cNvPr>
          <p:cNvPicPr>
            <a:picLocks noChangeAspect="1"/>
          </p:cNvPicPr>
          <p:nvPr/>
        </p:nvPicPr>
        <p:blipFill>
          <a:blip r:embed="rId4"/>
          <a:stretch>
            <a:fillRect/>
          </a:stretch>
        </p:blipFill>
        <p:spPr>
          <a:xfrm>
            <a:off x="4676770" y="1319264"/>
            <a:ext cx="4109123" cy="3103315"/>
          </a:xfrm>
          <a:prstGeom prst="rect">
            <a:avLst/>
          </a:prstGeom>
        </p:spPr>
      </p:pic>
    </p:spTree>
    <p:extLst>
      <p:ext uri="{BB962C8B-B14F-4D97-AF65-F5344CB8AC3E}">
        <p14:creationId xmlns:p14="http://schemas.microsoft.com/office/powerpoint/2010/main" val="280140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for Endor</a:t>
            </a:r>
            <a:endParaRPr sz="1800" dirty="0">
              <a:solidFill>
                <a:schemeClr val="dk2"/>
              </a:solidFill>
              <a:latin typeface="Times New Roman"/>
              <a:ea typeface="Times New Roman"/>
              <a:cs typeface="Times New Roman"/>
              <a:sym typeface="Times New Roman"/>
            </a:endParaRPr>
          </a:p>
        </p:txBody>
      </p:sp>
      <p:pic>
        <p:nvPicPr>
          <p:cNvPr id="3" name="Grafik 2" descr="Ein Bild, das Text, Screenshot, Diagramm, Kreis enthält.&#10;&#10;Automatisch generierte Beschreibung">
            <a:extLst>
              <a:ext uri="{FF2B5EF4-FFF2-40B4-BE49-F238E27FC236}">
                <a16:creationId xmlns:a16="http://schemas.microsoft.com/office/drawing/2014/main" id="{589FB856-9208-A4A3-EE17-6B686C0230A3}"/>
              </a:ext>
            </a:extLst>
          </p:cNvPr>
          <p:cNvPicPr>
            <a:picLocks noChangeAspect="1"/>
          </p:cNvPicPr>
          <p:nvPr/>
        </p:nvPicPr>
        <p:blipFill>
          <a:blip r:embed="rId3"/>
          <a:stretch>
            <a:fillRect/>
          </a:stretch>
        </p:blipFill>
        <p:spPr>
          <a:xfrm>
            <a:off x="236825" y="1631250"/>
            <a:ext cx="4407562" cy="3029875"/>
          </a:xfrm>
          <a:prstGeom prst="rect">
            <a:avLst/>
          </a:prstGeom>
        </p:spPr>
      </p:pic>
      <p:pic>
        <p:nvPicPr>
          <p:cNvPr id="6" name="Grafik 5" descr="Ein Bild, das Screenshot, Text, Design enthält.&#10;&#10;Automatisch generierte Beschreibung">
            <a:extLst>
              <a:ext uri="{FF2B5EF4-FFF2-40B4-BE49-F238E27FC236}">
                <a16:creationId xmlns:a16="http://schemas.microsoft.com/office/drawing/2014/main" id="{E5EF4EEF-7101-7A09-4F78-C5E2CA63FD0A}"/>
              </a:ext>
            </a:extLst>
          </p:cNvPr>
          <p:cNvPicPr>
            <a:picLocks noChangeAspect="1"/>
          </p:cNvPicPr>
          <p:nvPr/>
        </p:nvPicPr>
        <p:blipFill>
          <a:blip r:embed="rId4"/>
          <a:stretch>
            <a:fillRect/>
          </a:stretch>
        </p:blipFill>
        <p:spPr>
          <a:xfrm>
            <a:off x="5072266" y="178925"/>
            <a:ext cx="3327455" cy="2322865"/>
          </a:xfrm>
          <a:prstGeom prst="rect">
            <a:avLst/>
          </a:prstGeom>
        </p:spPr>
      </p:pic>
      <p:pic>
        <p:nvPicPr>
          <p:cNvPr id="8" name="Grafik 7" descr="Ein Bild, das Text, Screenshot, Bumerang enthält.&#10;&#10;Automatisch generierte Beschreibung">
            <a:extLst>
              <a:ext uri="{FF2B5EF4-FFF2-40B4-BE49-F238E27FC236}">
                <a16:creationId xmlns:a16="http://schemas.microsoft.com/office/drawing/2014/main" id="{86AAE866-FA1B-BD53-63D3-69ECAA618B3D}"/>
              </a:ext>
            </a:extLst>
          </p:cNvPr>
          <p:cNvPicPr>
            <a:picLocks noChangeAspect="1"/>
          </p:cNvPicPr>
          <p:nvPr/>
        </p:nvPicPr>
        <p:blipFill>
          <a:blip r:embed="rId5"/>
          <a:stretch>
            <a:fillRect/>
          </a:stretch>
        </p:blipFill>
        <p:spPr>
          <a:xfrm>
            <a:off x="5072266" y="2663226"/>
            <a:ext cx="3327455" cy="2322865"/>
          </a:xfrm>
          <a:prstGeom prst="rect">
            <a:avLst/>
          </a:prstGeom>
        </p:spPr>
      </p:pic>
    </p:spTree>
    <p:extLst>
      <p:ext uri="{BB962C8B-B14F-4D97-AF65-F5344CB8AC3E}">
        <p14:creationId xmlns:p14="http://schemas.microsoft.com/office/powerpoint/2010/main" val="258566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Angular Velocities for Endor</a:t>
            </a:r>
            <a:endParaRPr sz="1800" dirty="0">
              <a:solidFill>
                <a:schemeClr val="dk2"/>
              </a:solidFill>
              <a:latin typeface="Times New Roman"/>
              <a:ea typeface="Times New Roman"/>
              <a:cs typeface="Times New Roman"/>
              <a:sym typeface="Times New Roman"/>
            </a:endParaRPr>
          </a:p>
        </p:txBody>
      </p:sp>
      <p:pic>
        <p:nvPicPr>
          <p:cNvPr id="3" name="Grafik 2" descr="Ein Bild, das Text, Diagramm, Reihe, Screenshot enthält.&#10;&#10;Automatisch generierte Beschreibung">
            <a:extLst>
              <a:ext uri="{FF2B5EF4-FFF2-40B4-BE49-F238E27FC236}">
                <a16:creationId xmlns:a16="http://schemas.microsoft.com/office/drawing/2014/main" id="{37599626-6AB2-776D-D6D2-554B5879713E}"/>
              </a:ext>
            </a:extLst>
          </p:cNvPr>
          <p:cNvPicPr>
            <a:picLocks noChangeAspect="1"/>
          </p:cNvPicPr>
          <p:nvPr/>
        </p:nvPicPr>
        <p:blipFill>
          <a:blip r:embed="rId3"/>
          <a:stretch>
            <a:fillRect/>
          </a:stretch>
        </p:blipFill>
        <p:spPr>
          <a:xfrm>
            <a:off x="382659" y="1458518"/>
            <a:ext cx="4230830" cy="2869606"/>
          </a:xfrm>
          <a:prstGeom prst="rect">
            <a:avLst/>
          </a:prstGeom>
        </p:spPr>
      </p:pic>
      <p:pic>
        <p:nvPicPr>
          <p:cNvPr id="6" name="Grafik 5" descr="Ein Bild, das Text, Diagramm, Reihe enthält.&#10;&#10;Automatisch generierte Beschreibung">
            <a:extLst>
              <a:ext uri="{FF2B5EF4-FFF2-40B4-BE49-F238E27FC236}">
                <a16:creationId xmlns:a16="http://schemas.microsoft.com/office/drawing/2014/main" id="{E5AC8282-7BC0-91CA-8866-B91A24149637}"/>
              </a:ext>
            </a:extLst>
          </p:cNvPr>
          <p:cNvPicPr>
            <a:picLocks noChangeAspect="1"/>
          </p:cNvPicPr>
          <p:nvPr/>
        </p:nvPicPr>
        <p:blipFill>
          <a:blip r:embed="rId4"/>
          <a:stretch>
            <a:fillRect/>
          </a:stretch>
        </p:blipFill>
        <p:spPr>
          <a:xfrm>
            <a:off x="4872558" y="1458518"/>
            <a:ext cx="4034617" cy="2869606"/>
          </a:xfrm>
          <a:prstGeom prst="rect">
            <a:avLst/>
          </a:prstGeom>
        </p:spPr>
      </p:pic>
    </p:spTree>
    <p:extLst>
      <p:ext uri="{BB962C8B-B14F-4D97-AF65-F5344CB8AC3E}">
        <p14:creationId xmlns:p14="http://schemas.microsoft.com/office/powerpoint/2010/main" val="2954401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Period Deviations</a:t>
            </a:r>
            <a:endParaRPr sz="1800" dirty="0">
              <a:solidFill>
                <a:schemeClr val="dk2"/>
              </a:solidFill>
              <a:latin typeface="Times New Roman"/>
              <a:ea typeface="Times New Roman"/>
              <a:cs typeface="Times New Roman"/>
              <a:sym typeface="Times New Roman"/>
            </a:endParaRPr>
          </a:p>
        </p:txBody>
      </p:sp>
      <p:graphicFrame>
        <p:nvGraphicFramePr>
          <p:cNvPr id="7" name="Tabelle 6">
            <a:extLst>
              <a:ext uri="{FF2B5EF4-FFF2-40B4-BE49-F238E27FC236}">
                <a16:creationId xmlns:a16="http://schemas.microsoft.com/office/drawing/2014/main" id="{F6174491-E56A-3B51-C657-CDA831C440C0}"/>
              </a:ext>
            </a:extLst>
          </p:cNvPr>
          <p:cNvGraphicFramePr>
            <a:graphicFrameLocks noGrp="1"/>
          </p:cNvGraphicFramePr>
          <p:nvPr>
            <p:extLst>
              <p:ext uri="{D42A27DB-BD31-4B8C-83A1-F6EECF244321}">
                <p14:modId xmlns:p14="http://schemas.microsoft.com/office/powerpoint/2010/main" val="2909871826"/>
              </p:ext>
            </p:extLst>
          </p:nvPr>
        </p:nvGraphicFramePr>
        <p:xfrm>
          <a:off x="737190" y="1432885"/>
          <a:ext cx="7641268" cy="2894568"/>
        </p:xfrm>
        <a:graphic>
          <a:graphicData uri="http://schemas.openxmlformats.org/drawingml/2006/table">
            <a:tbl>
              <a:tblPr firstRow="1" bandRow="1">
                <a:tableStyleId>{5C22544A-7EE6-4342-B048-85BDC9FD1C3A}</a:tableStyleId>
              </a:tblPr>
              <a:tblGrid>
                <a:gridCol w="1910317">
                  <a:extLst>
                    <a:ext uri="{9D8B030D-6E8A-4147-A177-3AD203B41FA5}">
                      <a16:colId xmlns:a16="http://schemas.microsoft.com/office/drawing/2014/main" val="3064367111"/>
                    </a:ext>
                  </a:extLst>
                </a:gridCol>
                <a:gridCol w="1910317">
                  <a:extLst>
                    <a:ext uri="{9D8B030D-6E8A-4147-A177-3AD203B41FA5}">
                      <a16:colId xmlns:a16="http://schemas.microsoft.com/office/drawing/2014/main" val="3869201270"/>
                    </a:ext>
                  </a:extLst>
                </a:gridCol>
                <a:gridCol w="1910317">
                  <a:extLst>
                    <a:ext uri="{9D8B030D-6E8A-4147-A177-3AD203B41FA5}">
                      <a16:colId xmlns:a16="http://schemas.microsoft.com/office/drawing/2014/main" val="1791067262"/>
                    </a:ext>
                  </a:extLst>
                </a:gridCol>
                <a:gridCol w="1910317">
                  <a:extLst>
                    <a:ext uri="{9D8B030D-6E8A-4147-A177-3AD203B41FA5}">
                      <a16:colId xmlns:a16="http://schemas.microsoft.com/office/drawing/2014/main" val="3312440264"/>
                    </a:ext>
                  </a:extLst>
                </a:gridCol>
              </a:tblGrid>
              <a:tr h="450540">
                <a:tc>
                  <a:txBody>
                    <a:bodyPr/>
                    <a:lstStyle/>
                    <a:p>
                      <a:pPr algn="l"/>
                      <a:endParaRPr lang="en-US"/>
                    </a:p>
                  </a:txBody>
                  <a:tcPr anchor="ctr"/>
                </a:tc>
                <a:tc>
                  <a:txBody>
                    <a:bodyPr/>
                    <a:lstStyle/>
                    <a:p>
                      <a:pPr algn="l"/>
                      <a:r>
                        <a:rPr lang="de-DE" dirty="0"/>
                        <a:t>Earth</a:t>
                      </a:r>
                      <a:endParaRPr lang="en-US" dirty="0"/>
                    </a:p>
                  </a:txBody>
                  <a:tcPr anchor="ctr"/>
                </a:tc>
                <a:tc>
                  <a:txBody>
                    <a:bodyPr/>
                    <a:lstStyle/>
                    <a:p>
                      <a:pPr algn="l"/>
                      <a:r>
                        <a:rPr lang="de-DE" dirty="0"/>
                        <a:t>Moon</a:t>
                      </a:r>
                      <a:endParaRPr lang="en-US" dirty="0"/>
                    </a:p>
                  </a:txBody>
                  <a:tcPr anchor="ctr"/>
                </a:tc>
                <a:tc>
                  <a:txBody>
                    <a:bodyPr/>
                    <a:lstStyle/>
                    <a:p>
                      <a:pPr algn="l"/>
                      <a:r>
                        <a:rPr lang="de-DE" dirty="0" err="1"/>
                        <a:t>Endor</a:t>
                      </a:r>
                      <a:endParaRPr lang="en-US" dirty="0"/>
                    </a:p>
                  </a:txBody>
                  <a:tcPr anchor="ctr"/>
                </a:tc>
                <a:extLst>
                  <a:ext uri="{0D108BD9-81ED-4DB2-BD59-A6C34878D82A}">
                    <a16:rowId xmlns:a16="http://schemas.microsoft.com/office/drawing/2014/main" val="3462665911"/>
                  </a:ext>
                </a:extLst>
              </a:tr>
              <a:tr h="611007">
                <a:tc>
                  <a:txBody>
                    <a:bodyPr/>
                    <a:lstStyle/>
                    <a:p>
                      <a:pPr rtl="0" eaLnBrk="1" latinLnBrk="0" hangingPunct="1"/>
                      <a:r>
                        <a:rPr lang="de-DE" sz="1350" b="1" kern="1200" dirty="0" err="1">
                          <a:solidFill>
                            <a:schemeClr val="dk1"/>
                          </a:solidFill>
                          <a:effectLst/>
                          <a:latin typeface="+mn-lt"/>
                          <a:ea typeface="+mn-ea"/>
                          <a:cs typeface="+mn-cs"/>
                        </a:rPr>
                        <a:t>Period</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days</a:t>
                      </a:r>
                      <a:r>
                        <a:rPr lang="de-DE" sz="1350" b="1" kern="1200" dirty="0">
                          <a:solidFill>
                            <a:schemeClr val="dk1"/>
                          </a:solidFill>
                          <a:effectLst/>
                          <a:latin typeface="+mn-lt"/>
                          <a:ea typeface="+mn-ea"/>
                          <a:cs typeface="+mn-cs"/>
                        </a:rPr>
                        <a:t>]</a:t>
                      </a:r>
                      <a:endParaRPr lang="en-US" dirty="0">
                        <a:effectLst/>
                      </a:endParaRPr>
                    </a:p>
                    <a:p>
                      <a:pPr rtl="0" eaLnBrk="1" latinLnBrk="0" hangingPunct="1"/>
                      <a:r>
                        <a:rPr lang="de-DE" sz="1350" b="1" kern="1200" dirty="0">
                          <a:solidFill>
                            <a:schemeClr val="dk1"/>
                          </a:solidFill>
                          <a:effectLst/>
                          <a:latin typeface="+mn-lt"/>
                          <a:ea typeface="+mn-ea"/>
                          <a:cs typeface="+mn-cs"/>
                        </a:rPr>
                        <a:t>Normal </a:t>
                      </a:r>
                      <a:r>
                        <a:rPr lang="de-DE" sz="1350" b="1" kern="1200" dirty="0" err="1">
                          <a:solidFill>
                            <a:schemeClr val="dk1"/>
                          </a:solidFill>
                          <a:effectLst/>
                          <a:latin typeface="+mn-lt"/>
                          <a:ea typeface="+mn-ea"/>
                          <a:cs typeface="+mn-cs"/>
                        </a:rPr>
                        <a:t>conditions</a:t>
                      </a:r>
                      <a:endParaRPr lang="en-US" dirty="0">
                        <a:effectLst/>
                      </a:endParaRPr>
                    </a:p>
                  </a:txBody>
                  <a:tcPr anchor="ctr"/>
                </a:tc>
                <a:tc>
                  <a:txBody>
                    <a:bodyPr/>
                    <a:lstStyle/>
                    <a:p>
                      <a:pPr algn="l"/>
                      <a:r>
                        <a:rPr lang="de-DE" dirty="0"/>
                        <a:t>365.37</a:t>
                      </a:r>
                      <a:endParaRPr lang="en-US" dirty="0"/>
                    </a:p>
                  </a:txBody>
                  <a:tcPr anchor="ctr"/>
                </a:tc>
                <a:tc>
                  <a:txBody>
                    <a:bodyPr/>
                    <a:lstStyle/>
                    <a:p>
                      <a:pPr algn="l"/>
                      <a:r>
                        <a:rPr lang="de-DE" dirty="0"/>
                        <a:t>27.44</a:t>
                      </a:r>
                      <a:endParaRPr lang="en-US" dirty="0"/>
                    </a:p>
                  </a:txBody>
                  <a:tcPr anchor="ctr"/>
                </a:tc>
                <a:tc>
                  <a:txBody>
                    <a:bodyPr/>
                    <a:lstStyle/>
                    <a:p>
                      <a:pPr algn="l"/>
                      <a:r>
                        <a:rPr lang="de-DE" dirty="0"/>
                        <a:t>8.82</a:t>
                      </a:r>
                      <a:endParaRPr lang="en-US" dirty="0"/>
                    </a:p>
                  </a:txBody>
                  <a:tcPr anchor="ctr"/>
                </a:tc>
                <a:extLst>
                  <a:ext uri="{0D108BD9-81ED-4DB2-BD59-A6C34878D82A}">
                    <a16:rowId xmlns:a16="http://schemas.microsoft.com/office/drawing/2014/main" val="1936974297"/>
                  </a:ext>
                </a:extLst>
              </a:tr>
              <a:tr h="611007">
                <a:tc>
                  <a:txBody>
                    <a:bodyPr/>
                    <a:lstStyle/>
                    <a:p>
                      <a:pPr rtl="0" eaLnBrk="1" latinLnBrk="0" hangingPunct="1"/>
                      <a:r>
                        <a:rPr lang="de-DE" sz="1350" b="1" kern="1200" dirty="0" err="1">
                          <a:solidFill>
                            <a:schemeClr val="dk1"/>
                          </a:solidFill>
                          <a:effectLst/>
                          <a:latin typeface="+mn-lt"/>
                          <a:ea typeface="+mn-ea"/>
                          <a:cs typeface="+mn-cs"/>
                        </a:rPr>
                        <a:t>Period</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days</a:t>
                      </a:r>
                      <a:r>
                        <a:rPr lang="de-DE" sz="1350" b="1" kern="1200" dirty="0">
                          <a:solidFill>
                            <a:schemeClr val="dk1"/>
                          </a:solidFill>
                          <a:effectLst/>
                          <a:latin typeface="+mn-lt"/>
                          <a:ea typeface="+mn-ea"/>
                          <a:cs typeface="+mn-cs"/>
                        </a:rPr>
                        <a:t>]</a:t>
                      </a:r>
                      <a:endParaRPr lang="en-US" dirty="0">
                        <a:effectLst/>
                      </a:endParaRPr>
                    </a:p>
                    <a:p>
                      <a:pPr rtl="0" eaLnBrk="1" latinLnBrk="0" hangingPunct="1"/>
                      <a:r>
                        <a:rPr lang="de-DE" sz="1350" b="1" kern="1200" dirty="0">
                          <a:solidFill>
                            <a:schemeClr val="dk1"/>
                          </a:solidFill>
                          <a:effectLst/>
                          <a:latin typeface="+mn-lt"/>
                          <a:ea typeface="+mn-ea"/>
                          <a:cs typeface="+mn-cs"/>
                        </a:rPr>
                        <a:t>DS_A </a:t>
                      </a:r>
                      <a:r>
                        <a:rPr lang="de-DE" sz="1350" b="1" kern="1200" dirty="0" err="1">
                          <a:solidFill>
                            <a:schemeClr val="dk1"/>
                          </a:solidFill>
                          <a:effectLst/>
                          <a:latin typeface="+mn-lt"/>
                          <a:ea typeface="+mn-ea"/>
                          <a:cs typeface="+mn-cs"/>
                        </a:rPr>
                        <a:t>impact</a:t>
                      </a:r>
                      <a:endParaRPr lang="en-US" dirty="0">
                        <a:effectLs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de-DE" dirty="0"/>
                        <a:t>365.37</a:t>
                      </a:r>
                      <a:endParaRPr lang="en-US" dirty="0"/>
                    </a:p>
                    <a:p>
                      <a:pPr algn="l"/>
                      <a:endParaRPr lang="en-US" dirty="0"/>
                    </a:p>
                  </a:txBody>
                  <a:tcPr anchor="ctr"/>
                </a:tc>
                <a:tc>
                  <a:txBody>
                    <a:bodyPr/>
                    <a:lstStyle/>
                    <a:p>
                      <a:pPr algn="l"/>
                      <a:r>
                        <a:rPr lang="de-DE" dirty="0"/>
                        <a:t>27.44</a:t>
                      </a:r>
                      <a:endParaRPr lang="en-US" dirty="0"/>
                    </a:p>
                  </a:txBody>
                  <a:tcPr anchor="ctr"/>
                </a:tc>
                <a:tc>
                  <a:txBody>
                    <a:bodyPr/>
                    <a:lstStyle/>
                    <a:p>
                      <a:pPr algn="l"/>
                      <a:r>
                        <a:rPr lang="de-DE" dirty="0"/>
                        <a:t>8.82</a:t>
                      </a:r>
                      <a:endParaRPr lang="en-US" dirty="0"/>
                    </a:p>
                  </a:txBody>
                  <a:tcPr anchor="ctr"/>
                </a:tc>
                <a:extLst>
                  <a:ext uri="{0D108BD9-81ED-4DB2-BD59-A6C34878D82A}">
                    <a16:rowId xmlns:a16="http://schemas.microsoft.com/office/drawing/2014/main" val="2101843614"/>
                  </a:ext>
                </a:extLst>
              </a:tr>
              <a:tr h="611007">
                <a:tc>
                  <a:txBody>
                    <a:bodyPr/>
                    <a:lstStyle/>
                    <a:p>
                      <a:pPr rtl="0" eaLnBrk="1" latinLnBrk="0" hangingPunct="1"/>
                      <a:r>
                        <a:rPr lang="de-DE" sz="1350" b="1" kern="1200" dirty="0" err="1">
                          <a:solidFill>
                            <a:schemeClr val="dk1"/>
                          </a:solidFill>
                          <a:effectLst/>
                          <a:latin typeface="+mn-lt"/>
                          <a:ea typeface="+mn-ea"/>
                          <a:cs typeface="+mn-cs"/>
                        </a:rPr>
                        <a:t>Period</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days</a:t>
                      </a:r>
                      <a:r>
                        <a:rPr lang="de-DE" sz="1350" b="1" kern="1200" dirty="0">
                          <a:solidFill>
                            <a:schemeClr val="dk1"/>
                          </a:solidFill>
                          <a:effectLst/>
                          <a:latin typeface="+mn-lt"/>
                          <a:ea typeface="+mn-ea"/>
                          <a:cs typeface="+mn-cs"/>
                        </a:rPr>
                        <a:t>]</a:t>
                      </a:r>
                      <a:endParaRPr lang="en-US" dirty="0">
                        <a:effectLst/>
                      </a:endParaRPr>
                    </a:p>
                    <a:p>
                      <a:pPr rtl="0" eaLnBrk="1" latinLnBrk="0" hangingPunct="1"/>
                      <a:r>
                        <a:rPr lang="de-DE" sz="1350" b="1" kern="1200" dirty="0">
                          <a:solidFill>
                            <a:schemeClr val="dk1"/>
                          </a:solidFill>
                          <a:effectLst/>
                          <a:latin typeface="+mn-lt"/>
                          <a:ea typeface="+mn-ea"/>
                          <a:cs typeface="+mn-cs"/>
                        </a:rPr>
                        <a:t>DS_B </a:t>
                      </a:r>
                      <a:r>
                        <a:rPr lang="de-DE" sz="1350" b="1" kern="1200" dirty="0" err="1">
                          <a:solidFill>
                            <a:schemeClr val="dk1"/>
                          </a:solidFill>
                          <a:effectLst/>
                          <a:latin typeface="+mn-lt"/>
                          <a:ea typeface="+mn-ea"/>
                          <a:cs typeface="+mn-cs"/>
                        </a:rPr>
                        <a:t>impact</a:t>
                      </a:r>
                      <a:endParaRPr lang="en-US" dirty="0">
                        <a:effectLs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de-DE" dirty="0"/>
                        <a:t>365.34</a:t>
                      </a:r>
                      <a:endParaRPr lang="en-US" dirty="0"/>
                    </a:p>
                  </a:txBody>
                  <a:tcPr anchor="ctr"/>
                </a:tc>
                <a:tc>
                  <a:txBody>
                    <a:bodyPr/>
                    <a:lstStyle/>
                    <a:p>
                      <a:pPr algn="l"/>
                      <a:r>
                        <a:rPr lang="de-DE" dirty="0"/>
                        <a:t>25.24</a:t>
                      </a:r>
                      <a:endParaRPr lang="en-US" dirty="0"/>
                    </a:p>
                  </a:txBody>
                  <a:tcPr anchor="ctr"/>
                </a:tc>
                <a:tc>
                  <a:txBody>
                    <a:bodyPr/>
                    <a:lstStyle/>
                    <a:p>
                      <a:pPr algn="l"/>
                      <a:r>
                        <a:rPr lang="de-DE" dirty="0"/>
                        <a:t>9.00</a:t>
                      </a:r>
                      <a:endParaRPr lang="en-US" dirty="0"/>
                    </a:p>
                  </a:txBody>
                  <a:tcPr anchor="ctr"/>
                </a:tc>
                <a:extLst>
                  <a:ext uri="{0D108BD9-81ED-4DB2-BD59-A6C34878D82A}">
                    <a16:rowId xmlns:a16="http://schemas.microsoft.com/office/drawing/2014/main" val="1076158423"/>
                  </a:ext>
                </a:extLst>
              </a:tr>
              <a:tr h="611007">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de-DE" sz="1350" b="1" kern="1200" dirty="0">
                          <a:solidFill>
                            <a:schemeClr val="dk1"/>
                          </a:solidFill>
                          <a:effectLst/>
                          <a:latin typeface="+mn-lt"/>
                          <a:ea typeface="+mn-ea"/>
                          <a:cs typeface="+mn-cs"/>
                        </a:rPr>
                        <a:t>Deviation </a:t>
                      </a:r>
                      <a:r>
                        <a:rPr lang="de-DE" sz="1350" b="1" kern="1200" dirty="0" err="1">
                          <a:solidFill>
                            <a:schemeClr val="dk1"/>
                          </a:solidFill>
                          <a:effectLst/>
                          <a:latin typeface="+mn-lt"/>
                          <a:ea typeface="+mn-ea"/>
                          <a:cs typeface="+mn-cs"/>
                        </a:rPr>
                        <a:t>of</a:t>
                      </a:r>
                      <a:r>
                        <a:rPr lang="de-DE" sz="1350" b="1" kern="1200" dirty="0">
                          <a:solidFill>
                            <a:schemeClr val="dk1"/>
                          </a:solidFill>
                          <a:effectLst/>
                          <a:latin typeface="+mn-lt"/>
                          <a:ea typeface="+mn-ea"/>
                          <a:cs typeface="+mn-cs"/>
                        </a:rPr>
                        <a:t> DS_B </a:t>
                      </a:r>
                      <a:r>
                        <a:rPr lang="de-DE" sz="1350" b="1" kern="1200" dirty="0" err="1">
                          <a:solidFill>
                            <a:schemeClr val="dk1"/>
                          </a:solidFill>
                          <a:effectLst/>
                          <a:latin typeface="+mn-lt"/>
                          <a:ea typeface="+mn-ea"/>
                          <a:cs typeface="+mn-cs"/>
                        </a:rPr>
                        <a:t>impact</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to</a:t>
                      </a:r>
                      <a:r>
                        <a:rPr lang="de-DE" sz="1350" b="1" kern="1200" dirty="0">
                          <a:solidFill>
                            <a:schemeClr val="dk1"/>
                          </a:solidFill>
                          <a:effectLst/>
                          <a:latin typeface="+mn-lt"/>
                          <a:ea typeface="+mn-ea"/>
                          <a:cs typeface="+mn-cs"/>
                        </a:rPr>
                        <a:t> normal</a:t>
                      </a:r>
                      <a:endParaRPr lang="en-US" dirty="0">
                        <a:effectLst/>
                      </a:endParaRPr>
                    </a:p>
                  </a:txBody>
                  <a:tcPr anchor="ctr"/>
                </a:tc>
                <a:tc>
                  <a:txBody>
                    <a:bodyPr/>
                    <a:lstStyle/>
                    <a:p>
                      <a:pPr algn="l"/>
                      <a:r>
                        <a:rPr lang="de-DE" dirty="0"/>
                        <a:t>0.009%</a:t>
                      </a:r>
                      <a:endParaRPr lang="en-US" dirty="0"/>
                    </a:p>
                  </a:txBody>
                  <a:tcPr anchor="ctr"/>
                </a:tc>
                <a:tc>
                  <a:txBody>
                    <a:bodyPr/>
                    <a:lstStyle/>
                    <a:p>
                      <a:pPr algn="l"/>
                      <a:r>
                        <a:rPr lang="de-DE" dirty="0"/>
                        <a:t>8.00%</a:t>
                      </a:r>
                      <a:endParaRPr lang="en-US" dirty="0"/>
                    </a:p>
                  </a:txBody>
                  <a:tcPr anchor="ctr"/>
                </a:tc>
                <a:tc>
                  <a:txBody>
                    <a:bodyPr/>
                    <a:lstStyle/>
                    <a:p>
                      <a:pPr algn="l"/>
                      <a:r>
                        <a:rPr lang="de-DE" dirty="0"/>
                        <a:t>2.04%</a:t>
                      </a:r>
                      <a:endParaRPr lang="en-US" dirty="0"/>
                    </a:p>
                  </a:txBody>
                  <a:tcPr anchor="ctr"/>
                </a:tc>
                <a:extLst>
                  <a:ext uri="{0D108BD9-81ED-4DB2-BD59-A6C34878D82A}">
                    <a16:rowId xmlns:a16="http://schemas.microsoft.com/office/drawing/2014/main" val="498851291"/>
                  </a:ext>
                </a:extLst>
              </a:tr>
            </a:tbl>
          </a:graphicData>
        </a:graphic>
      </p:graphicFrame>
    </p:spTree>
    <p:extLst>
      <p:ext uri="{BB962C8B-B14F-4D97-AF65-F5344CB8AC3E}">
        <p14:creationId xmlns:p14="http://schemas.microsoft.com/office/powerpoint/2010/main" val="406452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3: Surface Impacts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Reduction of local gravitational acceleration</a:t>
            </a:r>
            <a:endParaRPr sz="1800" dirty="0">
              <a:solidFill>
                <a:schemeClr val="dk2"/>
              </a:solidFill>
              <a:latin typeface="Times New Roman"/>
              <a:ea typeface="Times New Roman"/>
              <a:cs typeface="Times New Roman"/>
              <a:sym typeface="Times New Roman"/>
            </a:endParaRPr>
          </a:p>
        </p:txBody>
      </p:sp>
      <p:sp>
        <p:nvSpPr>
          <p:cNvPr id="2" name="Google Shape;63;p15">
            <a:extLst>
              <a:ext uri="{FF2B5EF4-FFF2-40B4-BE49-F238E27FC236}">
                <a16:creationId xmlns:a16="http://schemas.microsoft.com/office/drawing/2014/main" id="{242CEB22-0DF2-6C52-25ED-3A086F083D62}"/>
              </a:ext>
            </a:extLst>
          </p:cNvPr>
          <p:cNvSpPr txBox="1"/>
          <p:nvPr/>
        </p:nvSpPr>
        <p:spPr>
          <a:xfrm>
            <a:off x="868528" y="1729774"/>
            <a:ext cx="3065518" cy="2195186"/>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gravitational pull of Death Star (B) reduces the local gravitational acceleration on Earth</a:t>
            </a:r>
          </a:p>
          <a:p>
            <a:pPr marL="457200" lvl="0" indent="-304800" algn="l" rtl="0">
              <a:lnSpc>
                <a:spcPct val="115000"/>
              </a:lnSpc>
              <a:spcBef>
                <a:spcPts val="1500"/>
              </a:spcBef>
              <a:spcAft>
                <a:spcPts val="0"/>
              </a:spcAft>
              <a:buClr>
                <a:srgbClr val="ECECEC"/>
              </a:buClr>
              <a:buSzPts val="1200"/>
              <a:buFont typeface="Roboto"/>
              <a:buChar char="●"/>
            </a:pPr>
            <a:r>
              <a:rPr lang="en-US" sz="1200" dirty="0">
                <a:solidFill>
                  <a:srgbClr val="ECECEC"/>
                </a:solidFill>
                <a:latin typeface="Roboto"/>
                <a:ea typeface="Roboto"/>
                <a:cs typeface="Roboto"/>
                <a:sym typeface="Roboto"/>
              </a:rPr>
              <a:t>V</a:t>
            </a:r>
            <a:r>
              <a:rPr lang="en" sz="1200" dirty="0">
                <a:solidFill>
                  <a:srgbClr val="ECECEC"/>
                </a:solidFill>
                <a:latin typeface="Roboto"/>
                <a:ea typeface="Roboto"/>
                <a:cs typeface="Roboto"/>
                <a:sym typeface="Roboto"/>
              </a:rPr>
              <a:t>alue can go as low as 9.756 m/s²</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Pull is three orders of magnitude stronger than Moon’s</a:t>
            </a:r>
            <a:br>
              <a:rPr lang="en" sz="1200" dirty="0">
                <a:solidFill>
                  <a:srgbClr val="ECECEC"/>
                </a:solidFill>
                <a:latin typeface="Roboto"/>
                <a:ea typeface="Roboto"/>
                <a:cs typeface="Roboto"/>
                <a:sym typeface="Roboto"/>
              </a:rPr>
            </a:br>
            <a:endParaRPr sz="900" dirty="0">
              <a:solidFill>
                <a:schemeClr val="lt1"/>
              </a:solidFill>
            </a:endParaRPr>
          </a:p>
        </p:txBody>
      </p:sp>
      <p:pic>
        <p:nvPicPr>
          <p:cNvPr id="4" name="Grafik 3" descr="Ein Bild, das Text, Screenshot, Diagramm, Farbigkeit enthält.&#10;&#10;Automatisch generierte Beschreibung">
            <a:extLst>
              <a:ext uri="{FF2B5EF4-FFF2-40B4-BE49-F238E27FC236}">
                <a16:creationId xmlns:a16="http://schemas.microsoft.com/office/drawing/2014/main" id="{9A693D83-F6BD-D462-203C-EEF4706CE661}"/>
              </a:ext>
            </a:extLst>
          </p:cNvPr>
          <p:cNvPicPr>
            <a:picLocks noChangeAspect="1"/>
          </p:cNvPicPr>
          <p:nvPr/>
        </p:nvPicPr>
        <p:blipFill>
          <a:blip r:embed="rId3"/>
          <a:stretch>
            <a:fillRect/>
          </a:stretch>
        </p:blipFill>
        <p:spPr>
          <a:xfrm>
            <a:off x="4341331" y="1115213"/>
            <a:ext cx="4141040" cy="3615071"/>
          </a:xfrm>
          <a:prstGeom prst="rect">
            <a:avLst/>
          </a:prstGeom>
        </p:spPr>
      </p:pic>
    </p:spTree>
    <p:extLst>
      <p:ext uri="{BB962C8B-B14F-4D97-AF65-F5344CB8AC3E}">
        <p14:creationId xmlns:p14="http://schemas.microsoft.com/office/powerpoint/2010/main" val="2020258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3: Surface Impacts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Reduction of local gravitational acceleration</a:t>
            </a:r>
            <a:endParaRPr sz="1800" dirty="0">
              <a:solidFill>
                <a:schemeClr val="dk2"/>
              </a:solidFill>
              <a:latin typeface="Times New Roman"/>
              <a:ea typeface="Times New Roman"/>
              <a:cs typeface="Times New Roman"/>
              <a:sym typeface="Times New Roman"/>
            </a:endParaRPr>
          </a:p>
        </p:txBody>
      </p:sp>
      <p:pic>
        <p:nvPicPr>
          <p:cNvPr id="3" name="g_animation">
            <a:hlinkClick r:id="" action="ppaction://media"/>
            <a:extLst>
              <a:ext uri="{FF2B5EF4-FFF2-40B4-BE49-F238E27FC236}">
                <a16:creationId xmlns:a16="http://schemas.microsoft.com/office/drawing/2014/main" id="{93E99E64-AA46-876B-E9E4-8F4F0D229E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8275" y="959035"/>
            <a:ext cx="5340720" cy="4005540"/>
          </a:xfrm>
          <a:prstGeom prst="rect">
            <a:avLst/>
          </a:prstGeom>
        </p:spPr>
      </p:pic>
    </p:spTree>
    <p:extLst>
      <p:ext uri="{BB962C8B-B14F-4D97-AF65-F5344CB8AC3E}">
        <p14:creationId xmlns:p14="http://schemas.microsoft.com/office/powerpoint/2010/main" val="428942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3: Surface Impacts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Tidal effects</a:t>
            </a:r>
            <a:endParaRPr sz="1800" dirty="0">
              <a:solidFill>
                <a:schemeClr val="dk2"/>
              </a:solidFill>
              <a:latin typeface="Times New Roman"/>
              <a:ea typeface="Times New Roman"/>
              <a:cs typeface="Times New Roman"/>
              <a:sym typeface="Times New Roman"/>
            </a:endParaRPr>
          </a:p>
        </p:txBody>
      </p:sp>
      <p:sp>
        <p:nvSpPr>
          <p:cNvPr id="2" name="Google Shape;63;p15">
            <a:extLst>
              <a:ext uri="{FF2B5EF4-FFF2-40B4-BE49-F238E27FC236}">
                <a16:creationId xmlns:a16="http://schemas.microsoft.com/office/drawing/2014/main" id="{242CEB22-0DF2-6C52-25ED-3A086F083D62}"/>
              </a:ext>
            </a:extLst>
          </p:cNvPr>
          <p:cNvSpPr txBox="1"/>
          <p:nvPr/>
        </p:nvSpPr>
        <p:spPr>
          <a:xfrm>
            <a:off x="615375" y="887055"/>
            <a:ext cx="3735370" cy="2619918"/>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de-DE" sz="1200" dirty="0" err="1">
                <a:solidFill>
                  <a:srgbClr val="ECECEC"/>
                </a:solidFill>
                <a:latin typeface="Roboto"/>
                <a:ea typeface="Roboto"/>
                <a:cs typeface="Roboto"/>
                <a:sym typeface="Roboto"/>
              </a:rPr>
              <a:t>Estimation</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of</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tidal</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effects</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based</a:t>
            </a:r>
            <a:r>
              <a:rPr lang="de-DE" sz="1200" dirty="0">
                <a:solidFill>
                  <a:srgbClr val="ECECEC"/>
                </a:solidFill>
                <a:latin typeface="Roboto"/>
                <a:ea typeface="Roboto"/>
                <a:cs typeface="Roboto"/>
                <a:sym typeface="Roboto"/>
              </a:rPr>
              <a:t> on </a:t>
            </a:r>
            <a:r>
              <a:rPr lang="de-DE" sz="1200" dirty="0" err="1">
                <a:solidFill>
                  <a:srgbClr val="ECECEC"/>
                </a:solidFill>
                <a:latin typeface="Roboto"/>
                <a:ea typeface="Roboto"/>
                <a:cs typeface="Roboto"/>
                <a:sym typeface="Roboto"/>
              </a:rPr>
              <a:t>the</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gravitational</a:t>
            </a:r>
            <a:r>
              <a:rPr lang="de-DE" sz="1200" dirty="0">
                <a:solidFill>
                  <a:srgbClr val="ECECEC"/>
                </a:solidFill>
                <a:latin typeface="Roboto"/>
                <a:ea typeface="Roboto"/>
                <a:cs typeface="Roboto"/>
                <a:sym typeface="Roboto"/>
              </a:rPr>
              <a:t> differential</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mass and proximity of the Death Star create huge tidal forces which are four orders of magnitude bigger than Moon’s (for DS_B)</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We have to expect waves on the ocean with heights of around 3.7 km, even higher ones on the coast</a:t>
            </a:r>
            <a:br>
              <a:rPr lang="en" sz="1200" dirty="0">
                <a:solidFill>
                  <a:srgbClr val="ECECEC"/>
                </a:solidFill>
                <a:latin typeface="Roboto"/>
                <a:ea typeface="Roboto"/>
                <a:cs typeface="Roboto"/>
                <a:sym typeface="Roboto"/>
              </a:rPr>
            </a:br>
            <a:endParaRPr sz="900" dirty="0">
              <a:solidFill>
                <a:schemeClr val="lt1"/>
              </a:solidFill>
            </a:endParaRPr>
          </a:p>
        </p:txBody>
      </p:sp>
      <p:graphicFrame>
        <p:nvGraphicFramePr>
          <p:cNvPr id="3" name="Tabelle 2">
            <a:extLst>
              <a:ext uri="{FF2B5EF4-FFF2-40B4-BE49-F238E27FC236}">
                <a16:creationId xmlns:a16="http://schemas.microsoft.com/office/drawing/2014/main" id="{2DBD02C7-EDD2-7693-5779-01E78FC3C452}"/>
              </a:ext>
            </a:extLst>
          </p:cNvPr>
          <p:cNvGraphicFramePr>
            <a:graphicFrameLocks noGrp="1"/>
          </p:cNvGraphicFramePr>
          <p:nvPr>
            <p:extLst>
              <p:ext uri="{D42A27DB-BD31-4B8C-83A1-F6EECF244321}">
                <p14:modId xmlns:p14="http://schemas.microsoft.com/office/powerpoint/2010/main" val="2636880505"/>
              </p:ext>
            </p:extLst>
          </p:nvPr>
        </p:nvGraphicFramePr>
        <p:xfrm>
          <a:off x="1339803" y="3320016"/>
          <a:ext cx="2558902" cy="1485900"/>
        </p:xfrm>
        <a:graphic>
          <a:graphicData uri="http://schemas.openxmlformats.org/drawingml/2006/table">
            <a:tbl>
              <a:tblPr firstRow="1" bandRow="1">
                <a:tableStyleId>{5C22544A-7EE6-4342-B048-85BDC9FD1C3A}</a:tableStyleId>
              </a:tblPr>
              <a:tblGrid>
                <a:gridCol w="811037">
                  <a:extLst>
                    <a:ext uri="{9D8B030D-6E8A-4147-A177-3AD203B41FA5}">
                      <a16:colId xmlns:a16="http://schemas.microsoft.com/office/drawing/2014/main" val="4281819350"/>
                    </a:ext>
                  </a:extLst>
                </a:gridCol>
                <a:gridCol w="1747865">
                  <a:extLst>
                    <a:ext uri="{9D8B030D-6E8A-4147-A177-3AD203B41FA5}">
                      <a16:colId xmlns:a16="http://schemas.microsoft.com/office/drawing/2014/main" val="1633362258"/>
                    </a:ext>
                  </a:extLst>
                </a:gridCol>
              </a:tblGrid>
              <a:tr h="290620">
                <a:tc>
                  <a:txBody>
                    <a:bodyPr/>
                    <a:lstStyle/>
                    <a:p>
                      <a:endParaRPr lang="en-US" dirty="0"/>
                    </a:p>
                  </a:txBody>
                  <a:tcPr anchor="ctr"/>
                </a:tc>
                <a:tc>
                  <a:txBody>
                    <a:bodyPr/>
                    <a:lstStyle/>
                    <a:p>
                      <a:r>
                        <a:rPr lang="de-DE" dirty="0"/>
                        <a:t>Tidal </a:t>
                      </a:r>
                      <a:r>
                        <a:rPr lang="de-DE" dirty="0" err="1"/>
                        <a:t>effect</a:t>
                      </a:r>
                      <a:r>
                        <a:rPr lang="de-DE" dirty="0"/>
                        <a:t> [m/s²]</a:t>
                      </a:r>
                      <a:endParaRPr lang="en-US" dirty="0"/>
                    </a:p>
                  </a:txBody>
                  <a:tcPr anchor="ctr"/>
                </a:tc>
                <a:extLst>
                  <a:ext uri="{0D108BD9-81ED-4DB2-BD59-A6C34878D82A}">
                    <a16:rowId xmlns:a16="http://schemas.microsoft.com/office/drawing/2014/main" val="2461813740"/>
                  </a:ext>
                </a:extLst>
              </a:tr>
              <a:tr h="290620">
                <a:tc>
                  <a:txBody>
                    <a:bodyPr/>
                    <a:lstStyle/>
                    <a:p>
                      <a:r>
                        <a:rPr lang="de-DE" dirty="0"/>
                        <a:t>Moon</a:t>
                      </a:r>
                      <a:endParaRPr lang="en-US" dirty="0"/>
                    </a:p>
                  </a:txBody>
                  <a:tcPr anchor="ctr"/>
                </a:tc>
                <a:tc>
                  <a:txBody>
                    <a:bodyPr/>
                    <a:lstStyle/>
                    <a:p>
                      <a:r>
                        <a:rPr lang="de-DE" dirty="0"/>
                        <a:t>1.873e-06</a:t>
                      </a:r>
                      <a:endParaRPr lang="en-US" dirty="0"/>
                    </a:p>
                  </a:txBody>
                  <a:tcPr anchor="ctr"/>
                </a:tc>
                <a:extLst>
                  <a:ext uri="{0D108BD9-81ED-4DB2-BD59-A6C34878D82A}">
                    <a16:rowId xmlns:a16="http://schemas.microsoft.com/office/drawing/2014/main" val="2640755849"/>
                  </a:ext>
                </a:extLst>
              </a:tr>
              <a:tr h="290620">
                <a:tc>
                  <a:txBody>
                    <a:bodyPr/>
                    <a:lstStyle/>
                    <a:p>
                      <a:r>
                        <a:rPr lang="de-DE" dirty="0"/>
                        <a:t>Sun</a:t>
                      </a:r>
                    </a:p>
                  </a:txBody>
                  <a:tcPr anchor="ctr"/>
                </a:tc>
                <a:tc>
                  <a:txBody>
                    <a:bodyPr/>
                    <a:lstStyle/>
                    <a:p>
                      <a:r>
                        <a:rPr lang="de-DE" dirty="0"/>
                        <a:t>1.063e-6</a:t>
                      </a:r>
                      <a:endParaRPr lang="en-US" dirty="0"/>
                    </a:p>
                  </a:txBody>
                  <a:tcPr anchor="ctr"/>
                </a:tc>
                <a:extLst>
                  <a:ext uri="{0D108BD9-81ED-4DB2-BD59-A6C34878D82A}">
                    <a16:rowId xmlns:a16="http://schemas.microsoft.com/office/drawing/2014/main" val="4136109709"/>
                  </a:ext>
                </a:extLst>
              </a:tr>
              <a:tr h="290620">
                <a:tc>
                  <a:txBody>
                    <a:bodyPr/>
                    <a:lstStyle/>
                    <a:p>
                      <a:r>
                        <a:rPr lang="de-DE" dirty="0"/>
                        <a:t>DS_A</a:t>
                      </a:r>
                      <a:endParaRPr lang="en-US" dirty="0"/>
                    </a:p>
                  </a:txBody>
                  <a:tcPr anchor="ctr"/>
                </a:tc>
                <a:tc>
                  <a:txBody>
                    <a:bodyPr/>
                    <a:lstStyle/>
                    <a:p>
                      <a:r>
                        <a:rPr lang="de-DE" dirty="0"/>
                        <a:t>1.245e-7</a:t>
                      </a:r>
                      <a:endParaRPr lang="en-US" dirty="0"/>
                    </a:p>
                  </a:txBody>
                  <a:tcPr anchor="ctr"/>
                </a:tc>
                <a:extLst>
                  <a:ext uri="{0D108BD9-81ED-4DB2-BD59-A6C34878D82A}">
                    <a16:rowId xmlns:a16="http://schemas.microsoft.com/office/drawing/2014/main" val="1644300444"/>
                  </a:ext>
                </a:extLst>
              </a:tr>
              <a:tr h="232894">
                <a:tc>
                  <a:txBody>
                    <a:bodyPr/>
                    <a:lstStyle/>
                    <a:p>
                      <a:r>
                        <a:rPr lang="de-DE" dirty="0"/>
                        <a:t>DS_B</a:t>
                      </a:r>
                      <a:endParaRPr lang="en-US" dirty="0"/>
                    </a:p>
                  </a:txBody>
                  <a:tcPr anchor="ctr"/>
                </a:tc>
                <a:tc>
                  <a:txBody>
                    <a:bodyPr/>
                    <a:lstStyle/>
                    <a:p>
                      <a:r>
                        <a:rPr lang="de-DE" dirty="0"/>
                        <a:t>3.486e-2</a:t>
                      </a:r>
                      <a:endParaRPr lang="en-US" dirty="0"/>
                    </a:p>
                  </a:txBody>
                  <a:tcPr anchor="ctr"/>
                </a:tc>
                <a:extLst>
                  <a:ext uri="{0D108BD9-81ED-4DB2-BD59-A6C34878D82A}">
                    <a16:rowId xmlns:a16="http://schemas.microsoft.com/office/drawing/2014/main" val="838649937"/>
                  </a:ext>
                </a:extLst>
              </a:tr>
            </a:tbl>
          </a:graphicData>
        </a:graphic>
      </p:graphicFrame>
      <p:pic>
        <p:nvPicPr>
          <p:cNvPr id="6" name="tides">
            <a:hlinkClick r:id="" action="ppaction://media"/>
            <a:extLst>
              <a:ext uri="{FF2B5EF4-FFF2-40B4-BE49-F238E27FC236}">
                <a16:creationId xmlns:a16="http://schemas.microsoft.com/office/drawing/2014/main" id="{9289EA8E-20F4-4194-AC3B-2C6DFBCB4B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0745" y="1074012"/>
            <a:ext cx="4634605" cy="3475954"/>
          </a:xfrm>
          <a:prstGeom prst="rect">
            <a:avLst/>
          </a:prstGeom>
        </p:spPr>
      </p:pic>
    </p:spTree>
    <p:extLst>
      <p:ext uri="{BB962C8B-B14F-4D97-AF65-F5344CB8AC3E}">
        <p14:creationId xmlns:p14="http://schemas.microsoft.com/office/powerpoint/2010/main" val="28711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0"/>
          <p:cNvSpPr txBox="1"/>
          <p:nvPr/>
        </p:nvSpPr>
        <p:spPr>
          <a:xfrm>
            <a:off x="459680" y="844021"/>
            <a:ext cx="7439180" cy="1558089"/>
          </a:xfrm>
          <a:prstGeom prst="rect">
            <a:avLst/>
          </a:prstGeom>
          <a:noFill/>
          <a:ln>
            <a:noFill/>
          </a:ln>
        </p:spPr>
        <p:txBody>
          <a:bodyPr spcFirstLastPara="1" wrap="square" lIns="91425" tIns="91425" rIns="91425" bIns="91425" anchor="t" anchorCtr="0">
            <a:spAutoFit/>
          </a:bodyPr>
          <a:lstStyle/>
          <a:p>
            <a:pPr marL="457200" indent="-304800">
              <a:lnSpc>
                <a:spcPct val="115000"/>
              </a:lnSpc>
              <a:spcBef>
                <a:spcPts val="1500"/>
              </a:spcBef>
              <a:buClr>
                <a:srgbClr val="ECECEC"/>
              </a:buClr>
              <a:buSzPts val="1200"/>
              <a:buFont typeface="Roboto"/>
              <a:buChar char="●"/>
            </a:pPr>
            <a:r>
              <a:rPr lang="en" sz="1200">
                <a:solidFill>
                  <a:srgbClr val="ECECEC"/>
                </a:solidFill>
                <a:latin typeface="Roboto"/>
                <a:ea typeface="Roboto"/>
                <a:cs typeface="Roboto"/>
                <a:sym typeface="Roboto"/>
              </a:rPr>
              <a:t>The sudden removal of the Death Star leads to a destabilization of Endor's and Earth's orbit, demonstrating the significant gravitational influence exerted by the Death Star.</a:t>
            </a:r>
            <a:endParaRPr lang="en-US"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99" name="Google Shape;99;p20"/>
          <p:cNvSpPr txBox="1"/>
          <p:nvPr/>
        </p:nvSpPr>
        <p:spPr>
          <a:xfrm>
            <a:off x="615375" y="178925"/>
            <a:ext cx="6278100" cy="1354187"/>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400"/>
              </a:spcBef>
              <a:spcAft>
                <a:spcPts val="400"/>
              </a:spcAft>
              <a:buNone/>
            </a:pPr>
            <a:r>
              <a:rPr lang="en" sz="2150" b="1">
                <a:solidFill>
                  <a:srgbClr val="ECECEC"/>
                </a:solidFill>
                <a:latin typeface="Times New Roman"/>
                <a:ea typeface="Times New Roman"/>
                <a:cs typeface="Times New Roman"/>
                <a:sym typeface="Times New Roman"/>
              </a:rPr>
              <a:t>Results - Task 4 (Sudden Disappearance)</a:t>
            </a:r>
          </a:p>
          <a:p>
            <a:pPr>
              <a:spcBef>
                <a:spcPts val="400"/>
              </a:spcBef>
              <a:spcAft>
                <a:spcPts val="400"/>
              </a:spcAft>
            </a:pPr>
            <a:r>
              <a:rPr lang="en-US" sz="1650" b="1">
                <a:solidFill>
                  <a:srgbClr val="ECECEC"/>
                </a:solidFill>
                <a:latin typeface="Times New Roman"/>
                <a:cs typeface="Times New Roman"/>
                <a:sym typeface="Times New Roman"/>
              </a:rPr>
              <a:t>Implications of Death Star's Sudden Disappearance</a:t>
            </a:r>
          </a:p>
          <a:p>
            <a:pPr marL="0" lvl="0" indent="0" algn="l" rtl="0">
              <a:lnSpc>
                <a:spcPct val="100000"/>
              </a:lnSpc>
              <a:spcBef>
                <a:spcPts val="400"/>
              </a:spcBef>
              <a:spcAft>
                <a:spcPts val="400"/>
              </a:spcAft>
              <a:buNone/>
            </a:pPr>
            <a:endParaRPr sz="1800">
              <a:solidFill>
                <a:schemeClr val="dk2"/>
              </a:solidFill>
              <a:latin typeface="Times New Roman"/>
              <a:ea typeface="Times New Roman"/>
              <a:cs typeface="Times New Roman"/>
              <a:sym typeface="Times New Roman"/>
            </a:endParaRPr>
          </a:p>
        </p:txBody>
      </p:sp>
      <p:pic>
        <p:nvPicPr>
          <p:cNvPr id="100" name="Google Shape;100;p20"/>
          <p:cNvPicPr preferRelativeResize="0"/>
          <p:nvPr/>
        </p:nvPicPr>
        <p:blipFill>
          <a:blip r:embed="rId3">
            <a:alphaModFix/>
          </a:blip>
          <a:stretch>
            <a:fillRect/>
          </a:stretch>
        </p:blipFill>
        <p:spPr>
          <a:xfrm>
            <a:off x="4572001" y="1810113"/>
            <a:ext cx="4149121" cy="2901890"/>
          </a:xfrm>
          <a:prstGeom prst="rect">
            <a:avLst/>
          </a:prstGeom>
          <a:noFill/>
          <a:ln>
            <a:noFill/>
          </a:ln>
        </p:spPr>
      </p:pic>
      <p:pic>
        <p:nvPicPr>
          <p:cNvPr id="2" name="Picture 1">
            <a:extLst>
              <a:ext uri="{FF2B5EF4-FFF2-40B4-BE49-F238E27FC236}">
                <a16:creationId xmlns:a16="http://schemas.microsoft.com/office/drawing/2014/main" id="{8C7D2909-EB3A-F8F7-3C5B-EDF0FF04D71E}"/>
              </a:ext>
            </a:extLst>
          </p:cNvPr>
          <p:cNvPicPr>
            <a:picLocks noChangeAspect="1"/>
          </p:cNvPicPr>
          <p:nvPr/>
        </p:nvPicPr>
        <p:blipFill>
          <a:blip r:embed="rId4"/>
          <a:stretch>
            <a:fillRect/>
          </a:stretch>
        </p:blipFill>
        <p:spPr>
          <a:xfrm>
            <a:off x="9996286" y="-985748"/>
            <a:ext cx="2764464" cy="2360043"/>
          </a:xfrm>
          <a:prstGeom prst="rect">
            <a:avLst/>
          </a:prstGeom>
        </p:spPr>
      </p:pic>
      <p:pic>
        <p:nvPicPr>
          <p:cNvPr id="3" name="Picture 2">
            <a:extLst>
              <a:ext uri="{FF2B5EF4-FFF2-40B4-BE49-F238E27FC236}">
                <a16:creationId xmlns:a16="http://schemas.microsoft.com/office/drawing/2014/main" id="{A82087F4-8063-A069-0D3B-C4DDC33B8A82}"/>
              </a:ext>
            </a:extLst>
          </p:cNvPr>
          <p:cNvPicPr>
            <a:picLocks noChangeAspect="1"/>
          </p:cNvPicPr>
          <p:nvPr/>
        </p:nvPicPr>
        <p:blipFill>
          <a:blip r:embed="rId5"/>
          <a:stretch>
            <a:fillRect/>
          </a:stretch>
        </p:blipFill>
        <p:spPr>
          <a:xfrm>
            <a:off x="422878" y="1820463"/>
            <a:ext cx="4149122" cy="2901890"/>
          </a:xfrm>
          <a:prstGeom prst="rect">
            <a:avLst/>
          </a:prstGeom>
        </p:spPr>
      </p:pic>
      <p:pic>
        <p:nvPicPr>
          <p:cNvPr id="6" name="Picture 5">
            <a:extLst>
              <a:ext uri="{FF2B5EF4-FFF2-40B4-BE49-F238E27FC236}">
                <a16:creationId xmlns:a16="http://schemas.microsoft.com/office/drawing/2014/main" id="{D277CCD7-3555-59D3-D045-EE653DE2775C}"/>
              </a:ext>
            </a:extLst>
          </p:cNvPr>
          <p:cNvPicPr>
            <a:picLocks noChangeAspect="1"/>
          </p:cNvPicPr>
          <p:nvPr/>
        </p:nvPicPr>
        <p:blipFill>
          <a:blip r:embed="rId6"/>
          <a:stretch>
            <a:fillRect/>
          </a:stretch>
        </p:blipFill>
        <p:spPr>
          <a:xfrm>
            <a:off x="9996286" y="-2262079"/>
            <a:ext cx="3375662" cy="29246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0"/>
          <p:cNvSpPr txBox="1"/>
          <p:nvPr/>
        </p:nvSpPr>
        <p:spPr>
          <a:xfrm>
            <a:off x="459680" y="844021"/>
            <a:ext cx="5161003" cy="1770454"/>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CA" sz="1200" dirty="0">
                <a:solidFill>
                  <a:srgbClr val="ECECEC"/>
                </a:solidFill>
                <a:latin typeface="Roboto"/>
                <a:ea typeface="Roboto"/>
                <a:cs typeface="Roboto"/>
                <a:sym typeface="Roboto"/>
              </a:rPr>
              <a:t>The sudden crash of the Death Star leads to a significant reduction in Earth's distance from the Sun with higher angular and orbital velocity.</a:t>
            </a: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99" name="Google Shape;99;p20"/>
          <p:cNvSpPr txBox="1"/>
          <p:nvPr/>
        </p:nvSpPr>
        <p:spPr>
          <a:xfrm>
            <a:off x="615375" y="178925"/>
            <a:ext cx="62781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2150" b="1" dirty="0">
                <a:solidFill>
                  <a:srgbClr val="ECECEC"/>
                </a:solidFill>
                <a:latin typeface="Times New Roman"/>
                <a:ea typeface="Times New Roman"/>
                <a:cs typeface="Times New Roman"/>
                <a:sym typeface="Times New Roman"/>
              </a:rPr>
              <a:t>Simulation of Death Star Impact on Earth</a:t>
            </a:r>
          </a:p>
          <a:p>
            <a:pPr marL="0" lvl="0" indent="0" algn="l" rtl="0">
              <a:spcBef>
                <a:spcPts val="0"/>
              </a:spcBef>
              <a:spcAft>
                <a:spcPts val="0"/>
              </a:spcAft>
              <a:buNone/>
            </a:pPr>
            <a:r>
              <a:rPr lang="en" sz="1650" b="1" dirty="0">
                <a:solidFill>
                  <a:srgbClr val="ECECEC"/>
                </a:solidFill>
                <a:latin typeface="Times New Roman"/>
                <a:ea typeface="Times New Roman"/>
                <a:cs typeface="Times New Roman"/>
                <a:sym typeface="Times New Roman"/>
              </a:rPr>
              <a:t>Results - Task 4 (Sudden Crash)</a:t>
            </a:r>
            <a:endParaRPr sz="1800" dirty="0">
              <a:solidFill>
                <a:schemeClr val="dk2"/>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D5A8EB38-0A4B-A091-47E2-CD93C4F9D3C0}"/>
              </a:ext>
            </a:extLst>
          </p:cNvPr>
          <p:cNvPicPr>
            <a:picLocks noChangeAspect="1"/>
          </p:cNvPicPr>
          <p:nvPr/>
        </p:nvPicPr>
        <p:blipFill>
          <a:blip r:embed="rId3"/>
          <a:stretch>
            <a:fillRect/>
          </a:stretch>
        </p:blipFill>
        <p:spPr>
          <a:xfrm>
            <a:off x="5735783" y="178925"/>
            <a:ext cx="3252238" cy="1722225"/>
          </a:xfrm>
          <a:prstGeom prst="rect">
            <a:avLst/>
          </a:prstGeom>
        </p:spPr>
      </p:pic>
      <p:pic>
        <p:nvPicPr>
          <p:cNvPr id="5" name="Picture 4">
            <a:extLst>
              <a:ext uri="{FF2B5EF4-FFF2-40B4-BE49-F238E27FC236}">
                <a16:creationId xmlns:a16="http://schemas.microsoft.com/office/drawing/2014/main" id="{80F80FA0-7C0D-F420-5AFA-2D40A1B5B9C4}"/>
              </a:ext>
            </a:extLst>
          </p:cNvPr>
          <p:cNvPicPr>
            <a:picLocks noChangeAspect="1"/>
          </p:cNvPicPr>
          <p:nvPr/>
        </p:nvPicPr>
        <p:blipFill>
          <a:blip r:embed="rId4"/>
          <a:stretch>
            <a:fillRect/>
          </a:stretch>
        </p:blipFill>
        <p:spPr>
          <a:xfrm>
            <a:off x="1555353" y="1982316"/>
            <a:ext cx="5666192" cy="3045859"/>
          </a:xfrm>
          <a:prstGeom prst="rect">
            <a:avLst/>
          </a:prstGeom>
        </p:spPr>
      </p:pic>
    </p:spTree>
    <p:extLst>
      <p:ext uri="{BB962C8B-B14F-4D97-AF65-F5344CB8AC3E}">
        <p14:creationId xmlns:p14="http://schemas.microsoft.com/office/powerpoint/2010/main" val="48361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21"/>
          <p:cNvSpPr txBox="1"/>
          <p:nvPr/>
        </p:nvSpPr>
        <p:spPr>
          <a:xfrm>
            <a:off x="230575" y="1640318"/>
            <a:ext cx="8294100" cy="3874107"/>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simulation showed significant gravitational effects of the Death Star, especially the heavy estimation, on nearby planets, altering their trajectories and potentially causing orbital destabilization.</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Period times change because of the Death Star, slightly for big objects like Earth, but significantly for smaller objects like the Moon or Endor</a:t>
            </a:r>
            <a:br>
              <a:rPr lang="en" sz="1200" dirty="0">
                <a:latin typeface="Roboto"/>
                <a:ea typeface="Roboto"/>
                <a:cs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On Earth, the heavy Death Star would create monstrous tides and kilometer-high waves on the ocean</a:t>
            </a:r>
            <a:br>
              <a:rPr lang="en" sz="1200" dirty="0">
                <a:latin typeface="Roboto"/>
                <a:ea typeface="Roboto"/>
                <a:cs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Demonstrated how the sudden removal of a massive body affects planetary systems.</a:t>
            </a:r>
            <a:endParaRPr sz="1200" dirty="0">
              <a:solidFill>
                <a:srgbClr val="ECECEC"/>
              </a:solidFill>
              <a:latin typeface="Roboto"/>
              <a:ea typeface="Roboto"/>
              <a:cs typeface="Roboto"/>
              <a:sym typeface="Roboto"/>
            </a:endParaRPr>
          </a:p>
          <a:p>
            <a:pPr marL="457200" indent="-304800">
              <a:lnSpc>
                <a:spcPct val="114999"/>
              </a:lnSpc>
              <a:buClr>
                <a:srgbClr val="ECECEC"/>
              </a:buClr>
              <a:buSzPts val="1200"/>
              <a:buFont typeface="Roboto"/>
              <a:buChar char="●"/>
            </a:pPr>
            <a:endParaRPr lang="en" sz="1200" dirty="0">
              <a:solidFill>
                <a:srgbClr val="ECECEC"/>
              </a:solidFill>
              <a:latin typeface="Roboto"/>
              <a:ea typeface="Roboto"/>
              <a:cs typeface="Roboto"/>
            </a:endParaRPr>
          </a:p>
          <a:p>
            <a:pPr marL="457200" indent="-304800">
              <a:lnSpc>
                <a:spcPct val="114999"/>
              </a:lnSpc>
              <a:buClr>
                <a:srgbClr val="ECECEC"/>
              </a:buClr>
              <a:buSzPts val="1200"/>
              <a:buFont typeface="Roboto"/>
              <a:buChar char="●"/>
            </a:pPr>
            <a:r>
              <a:rPr lang="en" sz="1200" dirty="0">
                <a:solidFill>
                  <a:srgbClr val="ECECEC"/>
                </a:solidFill>
                <a:latin typeface="Roboto"/>
                <a:ea typeface="Roboto"/>
                <a:cs typeface="Roboto"/>
              </a:rPr>
              <a:t>The simulation confirmed that the Death Star’s crash would lead to substantial modifications in Earth's orbital and kinetic energy.</a:t>
            </a:r>
          </a:p>
          <a:p>
            <a:pPr marL="457200" indent="-304800">
              <a:lnSpc>
                <a:spcPct val="114999"/>
              </a:lnSpc>
              <a:buClr>
                <a:srgbClr val="ECECEC"/>
              </a:buClr>
              <a:buSzPts val="1200"/>
              <a:buFont typeface="Roboto"/>
              <a:buChar char="●"/>
            </a:pPr>
            <a:endParaRPr lang="en" sz="1200" dirty="0">
              <a:solidFill>
                <a:srgbClr val="ECECEC"/>
              </a:solidFill>
              <a:latin typeface="Roboto"/>
              <a:ea typeface="Roboto"/>
              <a:cs typeface="Roboto"/>
            </a:endParaRPr>
          </a:p>
          <a:p>
            <a:pPr marL="457200" lvl="0" indent="0" algn="l" rtl="0">
              <a:lnSpc>
                <a:spcPct val="115000"/>
              </a:lnSpc>
              <a:spcBef>
                <a:spcPts val="1500"/>
              </a:spcBef>
              <a:spcAft>
                <a:spcPts val="1500"/>
              </a:spcAft>
              <a:buNone/>
            </a:pPr>
            <a:br>
              <a:rPr lang="en" sz="1200" dirty="0">
                <a:latin typeface="Roboto"/>
                <a:ea typeface="Roboto"/>
                <a:cs typeface="Roboto"/>
              </a:rPr>
            </a:br>
            <a:endParaRPr sz="900">
              <a:solidFill>
                <a:schemeClr val="lt1"/>
              </a:solidFill>
            </a:endParaRPr>
          </a:p>
        </p:txBody>
      </p:sp>
      <p:sp>
        <p:nvSpPr>
          <p:cNvPr id="106" name="Google Shape;106;p21"/>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Conclusions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p:nvPr/>
        </p:nvSpPr>
        <p:spPr>
          <a:xfrm>
            <a:off x="230575" y="1755538"/>
            <a:ext cx="7944000" cy="265992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Problem Statement: Investigate the gravitational impact of the Death Star on nearby celestial bodies like Earth and Endor.</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indent="-304800">
              <a:lnSpc>
                <a:spcPct val="115000"/>
              </a:lnSpc>
              <a:buClr>
                <a:srgbClr val="ECECEC"/>
              </a:buClr>
              <a:buSzPts val="1200"/>
              <a:buFont typeface="Roboto"/>
              <a:buChar char="●"/>
            </a:pPr>
            <a:r>
              <a:rPr lang="en" sz="1200" dirty="0">
                <a:solidFill>
                  <a:srgbClr val="ECECEC"/>
                </a:solidFill>
                <a:latin typeface="Roboto"/>
                <a:ea typeface="Roboto"/>
                <a:cs typeface="Roboto"/>
                <a:sym typeface="Roboto"/>
              </a:rPr>
              <a:t>Equations Used:</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Newton's Law of Universal Gravitation: F= </a:t>
            </a:r>
            <a:r>
              <a:rPr lang="en" sz="1200" dirty="0" err="1">
                <a:solidFill>
                  <a:srgbClr val="ECECEC"/>
                </a:solidFill>
                <a:latin typeface="Roboto"/>
                <a:ea typeface="Roboto"/>
                <a:cs typeface="Roboto"/>
                <a:sym typeface="Roboto"/>
              </a:rPr>
              <a:t>GMm</a:t>
            </a:r>
            <a:r>
              <a:rPr lang="en" sz="1200" dirty="0">
                <a:solidFill>
                  <a:srgbClr val="ECECEC"/>
                </a:solidFill>
                <a:latin typeface="Roboto"/>
                <a:ea typeface="Roboto"/>
                <a:cs typeface="Roboto"/>
                <a:sym typeface="Roboto"/>
              </a:rPr>
              <a:t>/r^2</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Equations of Motion for Circular Orbits: F = ma</a:t>
            </a:r>
            <a:br>
              <a:rPr lang="en" sz="1200" dirty="0">
                <a:solidFill>
                  <a:srgbClr val="ECECEC"/>
                </a:solidFill>
                <a:latin typeface="Roboto"/>
                <a:ea typeface="Roboto"/>
                <a:cs typeface="Roboto"/>
                <a:sym typeface="Roboto"/>
              </a:rPr>
            </a:br>
            <a:r>
              <a:rPr lang="en-CA" sz="1200" dirty="0">
                <a:solidFill>
                  <a:srgbClr val="ECECEC"/>
                </a:solidFill>
                <a:latin typeface="Roboto"/>
                <a:ea typeface="Roboto"/>
                <a:cs typeface="Roboto"/>
                <a:sym typeface="Roboto"/>
              </a:rPr>
              <a:t>Velocity </a:t>
            </a:r>
            <a:r>
              <a:rPr lang="en-CA" sz="1200" dirty="0" err="1">
                <a:solidFill>
                  <a:srgbClr val="ECECEC"/>
                </a:solidFill>
                <a:latin typeface="Roboto"/>
                <a:ea typeface="Roboto"/>
                <a:cs typeface="Roboto"/>
                <a:sym typeface="Roboto"/>
              </a:rPr>
              <a:t>Verlet</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Motivation: Understanding these effects is crucial for predicting potential real-world outcomes in similar massive body interactions within a planetary system.</a:t>
            </a:r>
            <a:br>
              <a:rPr lang="en" sz="1200" dirty="0">
                <a:solidFill>
                  <a:srgbClr val="ECECEC"/>
                </a:solidFill>
                <a:latin typeface="Roboto"/>
                <a:ea typeface="Roboto"/>
                <a:cs typeface="Roboto"/>
                <a:sym typeface="Roboto"/>
              </a:rPr>
            </a:br>
            <a:endParaRPr lang="en-US" sz="900">
              <a:solidFill>
                <a:schemeClr val="lt1"/>
              </a:solidFill>
              <a:latin typeface="Roboto"/>
              <a:ea typeface="Roboto"/>
              <a:cs typeface="Roboto"/>
            </a:endParaRPr>
          </a:p>
        </p:txBody>
      </p:sp>
      <p:sp>
        <p:nvSpPr>
          <p:cNvPr id="64" name="Google Shape;64;p15"/>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dirty="0">
                <a:solidFill>
                  <a:srgbClr val="ECECEC"/>
                </a:solidFill>
                <a:latin typeface="Times New Roman"/>
                <a:ea typeface="Times New Roman"/>
                <a:cs typeface="Times New Roman"/>
                <a:sym typeface="Times New Roman"/>
              </a:rPr>
              <a:t>Background</a:t>
            </a:r>
            <a:endParaRPr sz="23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t="-28000" b="-28000"/>
          </a:stretch>
        </a:blipFill>
        <a:effectLst/>
      </p:bgPr>
    </p:bg>
    <p:spTree>
      <p:nvGrpSpPr>
        <p:cNvPr id="1" name="Shape 110"/>
        <p:cNvGrpSpPr/>
        <p:nvPr/>
      </p:nvGrpSpPr>
      <p:grpSpPr>
        <a:xfrm>
          <a:off x="0" y="0"/>
          <a:ext cx="0" cy="0"/>
          <a:chOff x="0" y="0"/>
          <a:chExt cx="0" cy="0"/>
        </a:xfrm>
      </p:grpSpPr>
      <p:sp>
        <p:nvSpPr>
          <p:cNvPr id="2" name="Google Shape;112;p22">
            <a:extLst>
              <a:ext uri="{FF2B5EF4-FFF2-40B4-BE49-F238E27FC236}">
                <a16:creationId xmlns:a16="http://schemas.microsoft.com/office/drawing/2014/main" id="{2854C353-46AE-AAB0-889E-40D40350C959}"/>
              </a:ext>
            </a:extLst>
          </p:cNvPr>
          <p:cNvSpPr txBox="1"/>
          <p:nvPr/>
        </p:nvSpPr>
        <p:spPr>
          <a:xfrm>
            <a:off x="2593603" y="2062758"/>
            <a:ext cx="3819956" cy="1003083"/>
          </a:xfrm>
          <a:prstGeom prst="rect">
            <a:avLst/>
          </a:prstGeom>
          <a:solidFill>
            <a:schemeClr val="bg1">
              <a:lumMod val="95000"/>
              <a:lumOff val="5000"/>
            </a:schemeClr>
          </a:solid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endParaRPr lang="en" sz="1600" dirty="0">
              <a:latin typeface="Roboto"/>
              <a:ea typeface="Roboto"/>
              <a:cs typeface="Roboto"/>
            </a:endParaRPr>
          </a:p>
          <a:p>
            <a:pPr marL="0" lvl="0" indent="0" algn="l" rtl="0">
              <a:spcBef>
                <a:spcPts val="1500"/>
              </a:spcBef>
              <a:spcAft>
                <a:spcPts val="0"/>
              </a:spcAft>
              <a:buNone/>
            </a:pPr>
            <a:endParaRPr sz="900" dirty="0">
              <a:solidFill>
                <a:schemeClr val="lt1"/>
              </a:solidFill>
            </a:endParaRPr>
          </a:p>
        </p:txBody>
      </p:sp>
      <p:sp>
        <p:nvSpPr>
          <p:cNvPr id="112" name="Google Shape;112;p22"/>
          <p:cNvSpPr txBox="1"/>
          <p:nvPr/>
        </p:nvSpPr>
        <p:spPr>
          <a:xfrm>
            <a:off x="2062350" y="1849451"/>
            <a:ext cx="5019300" cy="2032834"/>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600" dirty="0">
                <a:latin typeface="Roboto"/>
                <a:ea typeface="Roboto"/>
                <a:cs typeface="Roboto"/>
                <a:sym typeface="Roboto"/>
              </a:rPr>
              <a:t>Could include more bodies or consider non-circular orbits for further complexity and realism.</a:t>
            </a:r>
            <a:endParaRPr lang="en" sz="1600" dirty="0">
              <a:latin typeface="Roboto"/>
              <a:ea typeface="Roboto"/>
              <a:cs typeface="Roboto"/>
            </a:endParaRPr>
          </a:p>
          <a:p>
            <a:pPr marL="457200" lvl="0" indent="-304800" algn="l" rtl="0">
              <a:lnSpc>
                <a:spcPct val="115000"/>
              </a:lnSpc>
              <a:spcBef>
                <a:spcPts val="1500"/>
              </a:spcBef>
              <a:spcAft>
                <a:spcPts val="0"/>
              </a:spcAft>
              <a:buClr>
                <a:srgbClr val="ECECEC"/>
              </a:buClr>
              <a:buSzPts val="1200"/>
              <a:buFont typeface="Roboto"/>
              <a:buChar char="●"/>
            </a:pPr>
            <a:r>
              <a:rPr lang="en-US" sz="1600" dirty="0">
                <a:latin typeface="Roboto"/>
                <a:ea typeface="Roboto"/>
                <a:cs typeface="Roboto"/>
                <a:sym typeface="Roboto"/>
              </a:rPr>
              <a:t>M</a:t>
            </a:r>
            <a:r>
              <a:rPr lang="en" sz="1600" dirty="0">
                <a:latin typeface="Roboto"/>
                <a:ea typeface="Roboto"/>
                <a:cs typeface="Roboto"/>
                <a:sym typeface="Roboto"/>
              </a:rPr>
              <a:t>ake more sophisticated tides calculation</a:t>
            </a:r>
            <a:endParaRPr lang="en" sz="1600" dirty="0">
              <a:latin typeface="Roboto"/>
              <a:ea typeface="Roboto"/>
              <a:cs typeface="Roboto"/>
            </a:endParaRPr>
          </a:p>
          <a:p>
            <a:pPr marL="0" lvl="0" indent="0" algn="l" rtl="0">
              <a:spcBef>
                <a:spcPts val="1500"/>
              </a:spcBef>
              <a:spcAft>
                <a:spcPts val="0"/>
              </a:spcAft>
              <a:buNone/>
            </a:pPr>
            <a:endParaRPr sz="900" dirty="0">
              <a:solidFill>
                <a:schemeClr val="lt1"/>
              </a:solidFill>
            </a:endParaRPr>
          </a:p>
        </p:txBody>
      </p:sp>
      <p:sp>
        <p:nvSpPr>
          <p:cNvPr id="113" name="Google Shape;113;p22"/>
          <p:cNvSpPr txBox="1"/>
          <p:nvPr/>
        </p:nvSpPr>
        <p:spPr>
          <a:xfrm>
            <a:off x="3308706" y="296227"/>
            <a:ext cx="2518538" cy="925351"/>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800" b="1" dirty="0">
                <a:solidFill>
                  <a:srgbClr val="ECECEC"/>
                </a:solidFill>
                <a:latin typeface="Times New Roman"/>
                <a:ea typeface="Times New Roman"/>
                <a:cs typeface="Times New Roman"/>
                <a:sym typeface="Times New Roman"/>
              </a:rPr>
              <a:t>Future Work</a:t>
            </a:r>
            <a:endParaRPr lang="en-US" sz="2300" dirty="0">
              <a:solidFill>
                <a:schemeClr val="dk2"/>
              </a:solidFill>
              <a:latin typeface="Times New Roman"/>
              <a:ea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sp>
        <p:nvSpPr>
          <p:cNvPr id="118" name="Google Shape;118;p23"/>
          <p:cNvSpPr txBox="1"/>
          <p:nvPr/>
        </p:nvSpPr>
        <p:spPr>
          <a:xfrm>
            <a:off x="366150" y="1199350"/>
            <a:ext cx="8411700" cy="1246465"/>
          </a:xfrm>
          <a:prstGeom prst="rect">
            <a:avLst/>
          </a:prstGeom>
          <a:noFill/>
          <a:ln>
            <a:noFill/>
          </a:ln>
        </p:spPr>
        <p:txBody>
          <a:bodyPr spcFirstLastPara="1" wrap="square" lIns="91425" tIns="91425" rIns="91425" bIns="91425" anchor="t" anchorCtr="0">
            <a:spAutoFit/>
          </a:bodyPr>
          <a:lstStyle/>
          <a:p>
            <a:pPr marL="457200" indent="-323850">
              <a:lnSpc>
                <a:spcPct val="115000"/>
              </a:lnSpc>
              <a:buClr>
                <a:schemeClr val="lt1"/>
              </a:buClr>
              <a:buSzPts val="1500"/>
              <a:buFont typeface="Arial"/>
              <a:buAutoNum type="arabicPeriod"/>
            </a:pPr>
            <a:r>
              <a:rPr lang="en-CA" sz="1500" dirty="0">
                <a:solidFill>
                  <a:schemeClr val="lt1"/>
                </a:solidFill>
              </a:rPr>
              <a:t>For animation code and template for the report: </a:t>
            </a:r>
            <a:br>
              <a:rPr lang="en-CA" sz="1500" dirty="0">
                <a:solidFill>
                  <a:schemeClr val="lt1"/>
                </a:solidFill>
              </a:rPr>
            </a:br>
            <a:r>
              <a:rPr lang="en-CA" sz="1500" dirty="0">
                <a:solidFill>
                  <a:schemeClr val="lt1"/>
                </a:solidFill>
              </a:rPr>
              <a:t>Department of SC/Physics. “L01 PHYS 2030”. PHYS2030 3.0 Computational Methods for Physicists and Engineers Course Lecture slides Winter 2023. York University 2023.</a:t>
            </a:r>
          </a:p>
          <a:p>
            <a:pPr marL="457200" indent="-323850">
              <a:lnSpc>
                <a:spcPct val="115000"/>
              </a:lnSpc>
              <a:buClr>
                <a:schemeClr val="lt1"/>
              </a:buClr>
              <a:buSzPts val="1500"/>
              <a:buFont typeface="Arial"/>
              <a:buAutoNum type="arabicPeriod"/>
            </a:pPr>
            <a:endParaRPr lang="en" sz="1500" dirty="0">
              <a:solidFill>
                <a:schemeClr val="lt1"/>
              </a:solidFill>
            </a:endParaRPr>
          </a:p>
        </p:txBody>
      </p:sp>
      <p:sp>
        <p:nvSpPr>
          <p:cNvPr id="119" name="Google Shape;119;p23"/>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Acknowledgement</a:t>
            </a:r>
            <a:endParaRPr sz="2300">
              <a:solidFill>
                <a:schemeClr val="dk2"/>
              </a:solidFill>
              <a:highlight>
                <a:schemeClr val="dk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253357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366150" y="1199350"/>
            <a:ext cx="8411700" cy="2308294"/>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 sz="1500" dirty="0">
                <a:solidFill>
                  <a:schemeClr val="lt1"/>
                </a:solidFill>
              </a:rPr>
              <a:t>Values for mass, distances extracted from </a:t>
            </a:r>
            <a:r>
              <a:rPr lang="en-CA" sz="1500" dirty="0">
                <a:solidFill>
                  <a:schemeClr val="lt1"/>
                </a:solidFill>
                <a:hlinkClick r:id="rId3"/>
              </a:rPr>
              <a:t>https://starwars.fandom.com/wiki/Endor</a:t>
            </a:r>
            <a:endParaRPr lang="en-CA" sz="1500" dirty="0">
              <a:solidFill>
                <a:schemeClr val="lt1"/>
              </a:solidFill>
            </a:endParaRP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https://en.wikipedia.org/wiki/Orbit_of_the_Moon</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https://en.wikipedia.org/wiki/Earth%27s_orbit</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https://phys.org/news/2014-11-earth-orbit-sun.html</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https://nssdc.gsfc.nasa.gov/planetary/factsheet/earthfact.html</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https://science.nasa.gov/moon/tides/</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https://www.physicsforums.com/threads/solar-vs-lunar-tides-explaining-the-difference.535403/</a:t>
            </a:r>
          </a:p>
        </p:txBody>
      </p:sp>
      <p:sp>
        <p:nvSpPr>
          <p:cNvPr id="125" name="Google Shape;125;p24"/>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References</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366150" y="1199350"/>
            <a:ext cx="8411700" cy="2308294"/>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https://nssdc.gsfc.nasa.gov/planetary/factsheet/moonfact.html</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https://moviepy.readthedocs.io/en/latest/getting_started/working_with_matplotlib.html</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https://austides.com/wp-content/uploads/2014/06/Kowalik_Luick_2011.pdf</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https://www.youtube.com/watch?v=pwChk4S99i4&amp;t=423s</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https://matplotlib.org/stable/gallery/mplot3d/surface3d_2.html#sphx-glr-gallery-mplot3d-surface3d-2-py</a:t>
            </a:r>
          </a:p>
          <a:p>
            <a:pPr marL="457200" lvl="0" indent="-323850" algn="l" rtl="0">
              <a:lnSpc>
                <a:spcPct val="115000"/>
              </a:lnSpc>
              <a:spcBef>
                <a:spcPts val="0"/>
              </a:spcBef>
              <a:spcAft>
                <a:spcPts val="0"/>
              </a:spcAft>
              <a:buClr>
                <a:schemeClr val="lt1"/>
              </a:buClr>
              <a:buSzPts val="1500"/>
              <a:buAutoNum type="arabicPeriod"/>
            </a:pPr>
            <a:r>
              <a:rPr lang="en-US" sz="1500">
                <a:solidFill>
                  <a:schemeClr val="lt1"/>
                </a:solidFill>
              </a:rPr>
              <a:t>https://en.wikipedia.org/wiki/Tidal_range#/media/File:M2_tidal_constituent.jpg</a:t>
            </a:r>
          </a:p>
        </p:txBody>
      </p:sp>
      <p:sp>
        <p:nvSpPr>
          <p:cNvPr id="125" name="Google Shape;125;p24"/>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References</a:t>
            </a:r>
            <a:endParaRPr sz="2300">
              <a:solidFill>
                <a:schemeClr val="dk2"/>
              </a:solidFill>
              <a:highlight>
                <a:schemeClr val="dk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1406055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pic>
        <p:nvPicPr>
          <p:cNvPr id="2" name="Picture 2" descr="SJSU Physics &amp; Astronomy Club on X: &quot;May the “4th” be with you. Happy Star  Wars Day! May the force (F = dp/dt) be with you! #May4th #StarWarsDay  #MayThe4thBeWithYou #MayTheForceBeWithYou #StarWars #Physics #">
            <a:extLst>
              <a:ext uri="{FF2B5EF4-FFF2-40B4-BE49-F238E27FC236}">
                <a16:creationId xmlns:a16="http://schemas.microsoft.com/office/drawing/2014/main" id="{1E730E3B-9D5C-100E-922B-A9B3178A0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69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Google Shape;69;p16"/>
          <p:cNvSpPr txBox="1"/>
          <p:nvPr/>
        </p:nvSpPr>
        <p:spPr>
          <a:xfrm>
            <a:off x="214913" y="1071744"/>
            <a:ext cx="8256600" cy="2925386"/>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Algorithms: Velocity Verlet Integration for accurate motion simulation.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Main Libraries Used:</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NumPy for numerical operations</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Matplotlib for plotting and animations</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Moviepy for creating videos</a:t>
            </a:r>
          </a:p>
          <a:p>
            <a:pPr marL="457200" lvl="0" indent="-304800" algn="l" rtl="0">
              <a:lnSpc>
                <a:spcPct val="115000"/>
              </a:lnSpc>
              <a:spcBef>
                <a:spcPts val="0"/>
              </a:spcBef>
              <a:spcAft>
                <a:spcPts val="0"/>
              </a:spcAft>
              <a:buClr>
                <a:srgbClr val="ECECEC"/>
              </a:buClr>
              <a:buSzPts val="1200"/>
              <a:buFont typeface="Roboto"/>
              <a:buChar char="●"/>
            </a:pPr>
            <a:endParaRPr lang="de-DE"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de-DE" sz="1200" err="1">
                <a:solidFill>
                  <a:srgbClr val="ECECEC"/>
                </a:solidFill>
                <a:latin typeface="Roboto"/>
                <a:ea typeface="Roboto"/>
                <a:cs typeface="Roboto"/>
                <a:sym typeface="Roboto"/>
              </a:rPr>
              <a:t>Objectives</a:t>
            </a:r>
            <a:r>
              <a:rPr lang="de-DE" sz="1200">
                <a:solidFill>
                  <a:srgbClr val="ECECEC"/>
                </a:solidFill>
                <a:latin typeface="Roboto"/>
                <a:ea typeface="Roboto"/>
                <a:cs typeface="Roboto"/>
                <a:sym typeface="Roboto"/>
              </a:rPr>
              <a:t>:</a:t>
            </a:r>
            <a:br>
              <a:rPr lang="de-DE" sz="1200">
                <a:solidFill>
                  <a:srgbClr val="ECECEC"/>
                </a:solidFill>
                <a:latin typeface="Roboto"/>
                <a:ea typeface="Roboto"/>
                <a:cs typeface="Roboto"/>
                <a:sym typeface="Roboto"/>
              </a:rPr>
            </a:br>
            <a:r>
              <a:rPr lang="de-DE" sz="1200">
                <a:solidFill>
                  <a:srgbClr val="ECECEC"/>
                </a:solidFill>
                <a:latin typeface="Roboto"/>
                <a:ea typeface="Roboto"/>
                <a:cs typeface="Roboto"/>
                <a:sym typeface="Roboto"/>
              </a:rPr>
              <a:t>1. Collection </a:t>
            </a:r>
            <a:r>
              <a:rPr lang="de-DE" sz="1200" err="1">
                <a:solidFill>
                  <a:srgbClr val="ECECEC"/>
                </a:solidFill>
                <a:latin typeface="Roboto"/>
                <a:ea typeface="Roboto"/>
                <a:cs typeface="Roboto"/>
                <a:sym typeface="Roboto"/>
              </a:rPr>
              <a:t>of</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data</a:t>
            </a:r>
            <a:br>
              <a:rPr lang="de-DE" sz="1200">
                <a:solidFill>
                  <a:srgbClr val="ECECEC"/>
                </a:solidFill>
                <a:latin typeface="Roboto"/>
                <a:ea typeface="Roboto"/>
                <a:cs typeface="Roboto"/>
                <a:sym typeface="Roboto"/>
              </a:rPr>
            </a:br>
            <a:r>
              <a:rPr lang="de-DE" sz="1200">
                <a:solidFill>
                  <a:srgbClr val="ECECEC"/>
                </a:solidFill>
                <a:latin typeface="Roboto"/>
                <a:ea typeface="Roboto"/>
                <a:cs typeface="Roboto"/>
                <a:sym typeface="Roboto"/>
              </a:rPr>
              <a:t>2. </a:t>
            </a:r>
            <a:r>
              <a:rPr lang="de-DE" sz="1200" err="1">
                <a:solidFill>
                  <a:srgbClr val="ECECEC"/>
                </a:solidFill>
                <a:latin typeface="Roboto"/>
                <a:ea typeface="Roboto"/>
                <a:cs typeface="Roboto"/>
                <a:sym typeface="Roboto"/>
              </a:rPr>
              <a:t>Calculation</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of</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orbits</a:t>
            </a:r>
            <a:br>
              <a:rPr lang="de-DE" sz="1200">
                <a:solidFill>
                  <a:srgbClr val="ECECEC"/>
                </a:solidFill>
                <a:latin typeface="Roboto"/>
                <a:ea typeface="Roboto"/>
                <a:cs typeface="Roboto"/>
                <a:sym typeface="Roboto"/>
              </a:rPr>
            </a:br>
            <a:r>
              <a:rPr lang="de-DE" sz="1200">
                <a:solidFill>
                  <a:srgbClr val="ECECEC"/>
                </a:solidFill>
                <a:latin typeface="Roboto"/>
                <a:ea typeface="Roboto"/>
                <a:cs typeface="Roboto"/>
                <a:sym typeface="Roboto"/>
              </a:rPr>
              <a:t>3. Surface </a:t>
            </a:r>
            <a:r>
              <a:rPr lang="de-DE" sz="1200" err="1">
                <a:solidFill>
                  <a:srgbClr val="ECECEC"/>
                </a:solidFill>
                <a:latin typeface="Roboto"/>
                <a:ea typeface="Roboto"/>
                <a:cs typeface="Roboto"/>
                <a:sym typeface="Roboto"/>
              </a:rPr>
              <a:t>impacts</a:t>
            </a:r>
            <a:br>
              <a:rPr lang="de-DE" sz="1200">
                <a:solidFill>
                  <a:srgbClr val="ECECEC"/>
                </a:solidFill>
                <a:latin typeface="Roboto"/>
                <a:ea typeface="Roboto"/>
                <a:cs typeface="Roboto"/>
                <a:sym typeface="Roboto"/>
              </a:rPr>
            </a:br>
            <a:r>
              <a:rPr lang="de-DE" sz="1200">
                <a:solidFill>
                  <a:srgbClr val="ECECEC"/>
                </a:solidFill>
                <a:latin typeface="Roboto"/>
                <a:ea typeface="Roboto"/>
                <a:cs typeface="Roboto"/>
                <a:sym typeface="Roboto"/>
              </a:rPr>
              <a:t>4. </a:t>
            </a:r>
            <a:r>
              <a:rPr lang="de-DE" sz="1200" err="1">
                <a:solidFill>
                  <a:srgbClr val="ECECEC"/>
                </a:solidFill>
                <a:latin typeface="Roboto"/>
                <a:ea typeface="Roboto"/>
                <a:cs typeface="Roboto"/>
                <a:sym typeface="Roboto"/>
              </a:rPr>
              <a:t>Implication</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of</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sudden</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disappearance</a:t>
            </a:r>
            <a:r>
              <a:rPr lang="de-DE" sz="1200">
                <a:solidFill>
                  <a:srgbClr val="ECECEC"/>
                </a:solidFill>
                <a:latin typeface="Roboto"/>
                <a:ea typeface="Roboto"/>
                <a:cs typeface="Roboto"/>
                <a:sym typeface="Roboto"/>
              </a:rPr>
              <a:t> </a:t>
            </a:r>
            <a:r>
              <a:rPr lang="de-DE" sz="1200" err="1">
                <a:solidFill>
                  <a:srgbClr val="ECECEC"/>
                </a:solidFill>
                <a:latin typeface="Roboto"/>
                <a:ea typeface="Roboto"/>
                <a:cs typeface="Roboto"/>
                <a:sym typeface="Roboto"/>
              </a:rPr>
              <a:t>or</a:t>
            </a:r>
            <a:r>
              <a:rPr lang="de-DE" sz="1200">
                <a:solidFill>
                  <a:srgbClr val="ECECEC"/>
                </a:solidFill>
                <a:latin typeface="Roboto"/>
                <a:ea typeface="Roboto"/>
                <a:cs typeface="Roboto"/>
                <a:sym typeface="Roboto"/>
              </a:rPr>
              <a:t> crash</a:t>
            </a:r>
            <a:endParaRPr lang="en" sz="1200">
              <a:solidFill>
                <a:srgbClr val="ECECEC"/>
              </a:solidFill>
              <a:latin typeface="Roboto"/>
              <a:ea typeface="Roboto"/>
              <a:cs typeface="Roboto"/>
              <a:sym typeface="Roboto"/>
            </a:endParaRPr>
          </a:p>
        </p:txBody>
      </p:sp>
      <p:sp>
        <p:nvSpPr>
          <p:cNvPr id="70" name="Google Shape;70;p16"/>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Methods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11247" y="869600"/>
            <a:ext cx="8400300" cy="940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Collected the required information form fan pages, reddit and publicly available data for Masses, distances,</a:t>
            </a:r>
            <a:endParaRPr sz="1200" dirty="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77" name="Google Shape;77;p17"/>
          <p:cNvSpPr txBox="1"/>
          <p:nvPr/>
        </p:nvSpPr>
        <p:spPr>
          <a:xfrm>
            <a:off x="646625" y="353900"/>
            <a:ext cx="4209600" cy="765307"/>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Results - Task 1: Data Collection</a:t>
            </a:r>
            <a:endParaRPr sz="2300">
              <a:solidFill>
                <a:schemeClr val="dk2"/>
              </a:solidFill>
              <a:latin typeface="Times New Roman"/>
              <a:ea typeface="Times New Roman"/>
              <a:cs typeface="Times New Roman"/>
              <a:sym typeface="Times New Roman"/>
            </a:endParaRPr>
          </a:p>
        </p:txBody>
      </p:sp>
      <p:pic>
        <p:nvPicPr>
          <p:cNvPr id="78" name="Google Shape;78;p17"/>
          <p:cNvPicPr preferRelativeResize="0"/>
          <p:nvPr/>
        </p:nvPicPr>
        <p:blipFill>
          <a:blip r:embed="rId3">
            <a:alphaModFix/>
          </a:blip>
          <a:stretch>
            <a:fillRect/>
          </a:stretch>
        </p:blipFill>
        <p:spPr>
          <a:xfrm>
            <a:off x="0" y="2847215"/>
            <a:ext cx="9144002" cy="2261420"/>
          </a:xfrm>
          <a:prstGeom prst="rect">
            <a:avLst/>
          </a:prstGeom>
          <a:noFill/>
          <a:ln>
            <a:noFill/>
          </a:ln>
        </p:spPr>
      </p:pic>
      <p:pic>
        <p:nvPicPr>
          <p:cNvPr id="2" name="Picture 1">
            <a:extLst>
              <a:ext uri="{FF2B5EF4-FFF2-40B4-BE49-F238E27FC236}">
                <a16:creationId xmlns:a16="http://schemas.microsoft.com/office/drawing/2014/main" id="{8029CD01-42B8-A4CB-618A-84ABD9384CE7}"/>
              </a:ext>
            </a:extLst>
          </p:cNvPr>
          <p:cNvPicPr>
            <a:picLocks noChangeAspect="1"/>
          </p:cNvPicPr>
          <p:nvPr/>
        </p:nvPicPr>
        <p:blipFill>
          <a:blip r:embed="rId4"/>
          <a:stretch>
            <a:fillRect/>
          </a:stretch>
        </p:blipFill>
        <p:spPr>
          <a:xfrm>
            <a:off x="5148874" y="1462915"/>
            <a:ext cx="4051300" cy="1384300"/>
          </a:xfrm>
          <a:prstGeom prst="rect">
            <a:avLst/>
          </a:prstGeom>
        </p:spPr>
      </p:pic>
    </p:spTree>
    <p:extLst>
      <p:ext uri="{BB962C8B-B14F-4D97-AF65-F5344CB8AC3E}">
        <p14:creationId xmlns:p14="http://schemas.microsoft.com/office/powerpoint/2010/main" val="228544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pic>
        <p:nvPicPr>
          <p:cNvPr id="3" name="Grafik 2" descr="Ein Bild, das Text, Screenshot, Diagramm, Kreis enthält.&#10;&#10;Automatisch generierte Beschreibung">
            <a:extLst>
              <a:ext uri="{FF2B5EF4-FFF2-40B4-BE49-F238E27FC236}">
                <a16:creationId xmlns:a16="http://schemas.microsoft.com/office/drawing/2014/main" id="{01A6B8DF-96AA-01C5-7FED-7D5491F526BD}"/>
              </a:ext>
            </a:extLst>
          </p:cNvPr>
          <p:cNvPicPr>
            <a:picLocks noChangeAspect="1"/>
          </p:cNvPicPr>
          <p:nvPr/>
        </p:nvPicPr>
        <p:blipFill>
          <a:blip r:embed="rId3"/>
          <a:stretch>
            <a:fillRect/>
          </a:stretch>
        </p:blipFill>
        <p:spPr>
          <a:xfrm>
            <a:off x="378986" y="1430396"/>
            <a:ext cx="3805738" cy="2953804"/>
          </a:xfrm>
          <a:prstGeom prst="rect">
            <a:avLst/>
          </a:prstGeom>
        </p:spPr>
      </p:pic>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Control Orbits</a:t>
            </a:r>
            <a:endParaRPr sz="1800" dirty="0">
              <a:solidFill>
                <a:schemeClr val="dk2"/>
              </a:solidFill>
              <a:latin typeface="Times New Roman"/>
              <a:ea typeface="Times New Roman"/>
              <a:cs typeface="Times New Roman"/>
              <a:sym typeface="Times New Roman"/>
            </a:endParaRPr>
          </a:p>
        </p:txBody>
      </p:sp>
      <p:pic>
        <p:nvPicPr>
          <p:cNvPr id="7" name="Grafik 6" descr="Ein Bild, das Text, Screenshot, Kreis, Diagramm enthält.&#10;&#10;Automatisch generierte Beschreibung">
            <a:extLst>
              <a:ext uri="{FF2B5EF4-FFF2-40B4-BE49-F238E27FC236}">
                <a16:creationId xmlns:a16="http://schemas.microsoft.com/office/drawing/2014/main" id="{502B6C96-FBA6-73DA-695B-751F828CE082}"/>
              </a:ext>
            </a:extLst>
          </p:cNvPr>
          <p:cNvPicPr>
            <a:picLocks noChangeAspect="1"/>
          </p:cNvPicPr>
          <p:nvPr/>
        </p:nvPicPr>
        <p:blipFill>
          <a:blip r:embed="rId4"/>
          <a:stretch>
            <a:fillRect/>
          </a:stretch>
        </p:blipFill>
        <p:spPr>
          <a:xfrm>
            <a:off x="4442909" y="1427861"/>
            <a:ext cx="4300590" cy="2956339"/>
          </a:xfrm>
          <a:prstGeom prst="rect">
            <a:avLst/>
          </a:prstGeom>
        </p:spPr>
      </p:pic>
    </p:spTree>
    <p:extLst>
      <p:ext uri="{BB962C8B-B14F-4D97-AF65-F5344CB8AC3E}">
        <p14:creationId xmlns:p14="http://schemas.microsoft.com/office/powerpoint/2010/main" val="418455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Control Orbits</a:t>
            </a:r>
            <a:endParaRPr sz="1800" dirty="0">
              <a:solidFill>
                <a:schemeClr val="dk2"/>
              </a:solidFill>
              <a:latin typeface="Times New Roman"/>
              <a:ea typeface="Times New Roman"/>
              <a:cs typeface="Times New Roman"/>
              <a:sym typeface="Times New Roman"/>
            </a:endParaRPr>
          </a:p>
        </p:txBody>
      </p:sp>
      <p:pic>
        <p:nvPicPr>
          <p:cNvPr id="4" name="Grafik 3" descr="Ein Bild, das Text, Diagramm, Screenshot, Kreis enthält.&#10;&#10;Automatisch generierte Beschreibung">
            <a:extLst>
              <a:ext uri="{FF2B5EF4-FFF2-40B4-BE49-F238E27FC236}">
                <a16:creationId xmlns:a16="http://schemas.microsoft.com/office/drawing/2014/main" id="{112BE391-CFA1-9C86-BD99-92A8AC315DC2}"/>
              </a:ext>
            </a:extLst>
          </p:cNvPr>
          <p:cNvPicPr>
            <a:picLocks noChangeAspect="1"/>
          </p:cNvPicPr>
          <p:nvPr/>
        </p:nvPicPr>
        <p:blipFill>
          <a:blip r:embed="rId5"/>
          <a:stretch>
            <a:fillRect/>
          </a:stretch>
        </p:blipFill>
        <p:spPr>
          <a:xfrm>
            <a:off x="5700379" y="1687234"/>
            <a:ext cx="3107694" cy="2429877"/>
          </a:xfrm>
          <a:prstGeom prst="rect">
            <a:avLst/>
          </a:prstGeom>
        </p:spPr>
      </p:pic>
      <p:pic>
        <p:nvPicPr>
          <p:cNvPr id="6" name="sun_earth_moon">
            <a:hlinkClick r:id="" action="ppaction://media"/>
            <a:extLst>
              <a:ext uri="{FF2B5EF4-FFF2-40B4-BE49-F238E27FC236}">
                <a16:creationId xmlns:a16="http://schemas.microsoft.com/office/drawing/2014/main" id="{19D72AF5-F5A2-B4D6-BAF1-D63BF485AC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7773" y="1050928"/>
            <a:ext cx="4936652" cy="3702490"/>
          </a:xfrm>
          <a:prstGeom prst="rect">
            <a:avLst/>
          </a:prstGeom>
        </p:spPr>
      </p:pic>
    </p:spTree>
    <p:extLst>
      <p:ext uri="{BB962C8B-B14F-4D97-AF65-F5344CB8AC3E}">
        <p14:creationId xmlns:p14="http://schemas.microsoft.com/office/powerpoint/2010/main" val="117565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with the light Death Star</a:t>
            </a:r>
            <a:endParaRPr sz="1800" dirty="0">
              <a:solidFill>
                <a:schemeClr val="dk2"/>
              </a:solidFill>
              <a:latin typeface="Times New Roman"/>
              <a:ea typeface="Times New Roman"/>
              <a:cs typeface="Times New Roman"/>
              <a:sym typeface="Times New Roman"/>
            </a:endParaRPr>
          </a:p>
        </p:txBody>
      </p:sp>
      <p:pic>
        <p:nvPicPr>
          <p:cNvPr id="6" name="Grafik 5" descr="Ein Bild, das Text, Screenshot, Kreis, Diagramm enthält.&#10;&#10;Automatisch generierte Beschreibung">
            <a:extLst>
              <a:ext uri="{FF2B5EF4-FFF2-40B4-BE49-F238E27FC236}">
                <a16:creationId xmlns:a16="http://schemas.microsoft.com/office/drawing/2014/main" id="{80900470-F657-AC8A-C1EA-79C6AE0168DF}"/>
              </a:ext>
            </a:extLst>
          </p:cNvPr>
          <p:cNvPicPr>
            <a:picLocks noChangeAspect="1"/>
          </p:cNvPicPr>
          <p:nvPr/>
        </p:nvPicPr>
        <p:blipFill>
          <a:blip r:embed="rId3"/>
          <a:stretch>
            <a:fillRect/>
          </a:stretch>
        </p:blipFill>
        <p:spPr>
          <a:xfrm>
            <a:off x="4707025" y="1319265"/>
            <a:ext cx="4200150" cy="3284058"/>
          </a:xfrm>
          <a:prstGeom prst="rect">
            <a:avLst/>
          </a:prstGeom>
        </p:spPr>
      </p:pic>
      <p:pic>
        <p:nvPicPr>
          <p:cNvPr id="8" name="Grafik 7" descr="Ein Bild, das Text, Screenshot, Kreis, Diagramm enthält.&#10;&#10;Automatisch generierte Beschreibung">
            <a:extLst>
              <a:ext uri="{FF2B5EF4-FFF2-40B4-BE49-F238E27FC236}">
                <a16:creationId xmlns:a16="http://schemas.microsoft.com/office/drawing/2014/main" id="{E21033CF-13F3-554D-E0AA-7EF45E667C30}"/>
              </a:ext>
            </a:extLst>
          </p:cNvPr>
          <p:cNvPicPr>
            <a:picLocks noChangeAspect="1"/>
          </p:cNvPicPr>
          <p:nvPr/>
        </p:nvPicPr>
        <p:blipFill>
          <a:blip r:embed="rId4"/>
          <a:stretch>
            <a:fillRect/>
          </a:stretch>
        </p:blipFill>
        <p:spPr>
          <a:xfrm>
            <a:off x="371850" y="1517647"/>
            <a:ext cx="4200150" cy="2887294"/>
          </a:xfrm>
          <a:prstGeom prst="rect">
            <a:avLst/>
          </a:prstGeom>
        </p:spPr>
      </p:pic>
    </p:spTree>
    <p:extLst>
      <p:ext uri="{BB962C8B-B14F-4D97-AF65-F5344CB8AC3E}">
        <p14:creationId xmlns:p14="http://schemas.microsoft.com/office/powerpoint/2010/main" val="276591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with the light Death Star</a:t>
            </a:r>
            <a:endParaRPr sz="1800" dirty="0">
              <a:solidFill>
                <a:schemeClr val="dk2"/>
              </a:solidFill>
              <a:latin typeface="Times New Roman"/>
              <a:ea typeface="Times New Roman"/>
              <a:cs typeface="Times New Roman"/>
              <a:sym typeface="Times New Roman"/>
            </a:endParaRPr>
          </a:p>
        </p:txBody>
      </p:sp>
      <p:pic>
        <p:nvPicPr>
          <p:cNvPr id="3" name="Grafik 2" descr="Ein Bild, das Text, Screenshot, Design enthält.&#10;&#10;Automatisch generierte Beschreibung">
            <a:extLst>
              <a:ext uri="{FF2B5EF4-FFF2-40B4-BE49-F238E27FC236}">
                <a16:creationId xmlns:a16="http://schemas.microsoft.com/office/drawing/2014/main" id="{EE24FB56-7432-EEB3-172A-74A7C5CDFE53}"/>
              </a:ext>
            </a:extLst>
          </p:cNvPr>
          <p:cNvPicPr>
            <a:picLocks noChangeAspect="1"/>
          </p:cNvPicPr>
          <p:nvPr/>
        </p:nvPicPr>
        <p:blipFill>
          <a:blip r:embed="rId5"/>
          <a:stretch>
            <a:fillRect/>
          </a:stretch>
        </p:blipFill>
        <p:spPr>
          <a:xfrm>
            <a:off x="5765700" y="1909868"/>
            <a:ext cx="3141475" cy="2438239"/>
          </a:xfrm>
          <a:prstGeom prst="rect">
            <a:avLst/>
          </a:prstGeom>
        </p:spPr>
      </p:pic>
      <p:pic>
        <p:nvPicPr>
          <p:cNvPr id="2" name="sun_earth_moon_DS_A">
            <a:hlinkClick r:id="" action="ppaction://media"/>
            <a:extLst>
              <a:ext uri="{FF2B5EF4-FFF2-40B4-BE49-F238E27FC236}">
                <a16:creationId xmlns:a16="http://schemas.microsoft.com/office/drawing/2014/main" id="{83345BF1-8BA9-DB14-EA7B-AC622C0CAC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6538" y="1074011"/>
            <a:ext cx="5113878" cy="3835409"/>
          </a:xfrm>
          <a:prstGeom prst="rect">
            <a:avLst/>
          </a:prstGeom>
        </p:spPr>
      </p:pic>
    </p:spTree>
    <p:extLst>
      <p:ext uri="{BB962C8B-B14F-4D97-AF65-F5344CB8AC3E}">
        <p14:creationId xmlns:p14="http://schemas.microsoft.com/office/powerpoint/2010/main" val="117696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with the heavy Death Star</a:t>
            </a:r>
            <a:endParaRPr sz="1800" dirty="0">
              <a:solidFill>
                <a:schemeClr val="dk2"/>
              </a:solidFill>
              <a:latin typeface="Times New Roman"/>
              <a:ea typeface="Times New Roman"/>
              <a:cs typeface="Times New Roman"/>
              <a:sym typeface="Times New Roman"/>
            </a:endParaRPr>
          </a:p>
        </p:txBody>
      </p:sp>
      <p:pic>
        <p:nvPicPr>
          <p:cNvPr id="3" name="Grafik 2" descr="Ein Bild, das Text, Screenshot, Diagramm, Kreis enthält.&#10;&#10;Automatisch generierte Beschreibung">
            <a:extLst>
              <a:ext uri="{FF2B5EF4-FFF2-40B4-BE49-F238E27FC236}">
                <a16:creationId xmlns:a16="http://schemas.microsoft.com/office/drawing/2014/main" id="{BEB406E7-8108-72E8-3EF7-F37B1E588CBF}"/>
              </a:ext>
            </a:extLst>
          </p:cNvPr>
          <p:cNvPicPr>
            <a:picLocks noChangeAspect="1"/>
          </p:cNvPicPr>
          <p:nvPr/>
        </p:nvPicPr>
        <p:blipFill>
          <a:blip r:embed="rId3"/>
          <a:stretch>
            <a:fillRect/>
          </a:stretch>
        </p:blipFill>
        <p:spPr>
          <a:xfrm>
            <a:off x="386097" y="1074012"/>
            <a:ext cx="4887652" cy="3852323"/>
          </a:xfrm>
          <a:prstGeom prst="rect">
            <a:avLst/>
          </a:prstGeom>
        </p:spPr>
      </p:pic>
      <p:pic>
        <p:nvPicPr>
          <p:cNvPr id="6" name="Grafik 5" descr="Ein Bild, das Text, Screenshot, Kreis, Diagramm enthält.&#10;&#10;Automatisch generierte Beschreibung">
            <a:extLst>
              <a:ext uri="{FF2B5EF4-FFF2-40B4-BE49-F238E27FC236}">
                <a16:creationId xmlns:a16="http://schemas.microsoft.com/office/drawing/2014/main" id="{0A3757E7-0ADA-6C54-AA51-F9E38DFD05BE}"/>
              </a:ext>
            </a:extLst>
          </p:cNvPr>
          <p:cNvPicPr>
            <a:picLocks noChangeAspect="1"/>
          </p:cNvPicPr>
          <p:nvPr/>
        </p:nvPicPr>
        <p:blipFill>
          <a:blip r:embed="rId4"/>
          <a:stretch>
            <a:fillRect/>
          </a:stretch>
        </p:blipFill>
        <p:spPr>
          <a:xfrm>
            <a:off x="5922335" y="3060116"/>
            <a:ext cx="2714790" cy="1866219"/>
          </a:xfrm>
          <a:prstGeom prst="rect">
            <a:avLst/>
          </a:prstGeom>
        </p:spPr>
      </p:pic>
      <p:pic>
        <p:nvPicPr>
          <p:cNvPr id="10" name="Grafik 9" descr="Ein Bild, das Text, Screenshot, Kreis, Diagramm enthält.&#10;&#10;Automatisch generierte Beschreibung">
            <a:extLst>
              <a:ext uri="{FF2B5EF4-FFF2-40B4-BE49-F238E27FC236}">
                <a16:creationId xmlns:a16="http://schemas.microsoft.com/office/drawing/2014/main" id="{BC1DF7B7-1758-881D-215C-AB41CFFB0FC6}"/>
              </a:ext>
            </a:extLst>
          </p:cNvPr>
          <p:cNvPicPr>
            <a:picLocks noChangeAspect="1"/>
          </p:cNvPicPr>
          <p:nvPr/>
        </p:nvPicPr>
        <p:blipFill>
          <a:blip r:embed="rId5"/>
          <a:stretch>
            <a:fillRect/>
          </a:stretch>
        </p:blipFill>
        <p:spPr>
          <a:xfrm>
            <a:off x="5922335" y="1074012"/>
            <a:ext cx="2714791" cy="1866219"/>
          </a:xfrm>
          <a:prstGeom prst="rect">
            <a:avLst/>
          </a:prstGeom>
        </p:spPr>
      </p:pic>
    </p:spTree>
    <p:extLst>
      <p:ext uri="{BB962C8B-B14F-4D97-AF65-F5344CB8AC3E}">
        <p14:creationId xmlns:p14="http://schemas.microsoft.com/office/powerpoint/2010/main" val="1848804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z">
  <a:themeElements>
    <a:clrScheme name="Netz">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Netz">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Netz">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660628859579B47990BC783713D90F2" ma:contentTypeVersion="5" ma:contentTypeDescription="Create a new document." ma:contentTypeScope="" ma:versionID="6b4d46b37e2f1a766ea15cb2404e34a9">
  <xsd:schema xmlns:xsd="http://www.w3.org/2001/XMLSchema" xmlns:xs="http://www.w3.org/2001/XMLSchema" xmlns:p="http://schemas.microsoft.com/office/2006/metadata/properties" xmlns:ns3="c9ad5db4-0203-4935-a4ae-aa0ffa5b7787" targetNamespace="http://schemas.microsoft.com/office/2006/metadata/properties" ma:root="true" ma:fieldsID="17a52451df7b3055f2a21b7c21c21476" ns3:_="">
    <xsd:import namespace="c9ad5db4-0203-4935-a4ae-aa0ffa5b778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ad5db4-0203-4935-a4ae-aa0ffa5b77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9ad5db4-0203-4935-a4ae-aa0ffa5b7787" xsi:nil="true"/>
  </documentManagement>
</p:properties>
</file>

<file path=customXml/itemProps1.xml><?xml version="1.0" encoding="utf-8"?>
<ds:datastoreItem xmlns:ds="http://schemas.openxmlformats.org/officeDocument/2006/customXml" ds:itemID="{ED6B13F6-0FDF-4FC3-9C4E-3C37196C2B24}">
  <ds:schemaRefs>
    <ds:schemaRef ds:uri="http://schemas.microsoft.com/sharepoint/v3/contenttype/forms"/>
  </ds:schemaRefs>
</ds:datastoreItem>
</file>

<file path=customXml/itemProps2.xml><?xml version="1.0" encoding="utf-8"?>
<ds:datastoreItem xmlns:ds="http://schemas.openxmlformats.org/officeDocument/2006/customXml" ds:itemID="{158FEFD4-C3D7-4E80-A11A-4760818224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ad5db4-0203-4935-a4ae-aa0ffa5b7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3331FC-2C24-4E1F-B542-DC83C0E7550A}">
  <ds:schemaRefs>
    <ds:schemaRef ds:uri="c9ad5db4-0203-4935-a4ae-aa0ffa5b7787"/>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Netz</Template>
  <TotalTime>0</TotalTime>
  <Words>1348</Words>
  <Application>Microsoft Office PowerPoint</Application>
  <PresentationFormat>On-screen Show (16:9)</PresentationFormat>
  <Paragraphs>130</Paragraphs>
  <Slides>24</Slides>
  <Notes>24</Notes>
  <HiddenSlides>0</HiddenSlides>
  <MMClips>4</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Netz</vt:lpstr>
      <vt:lpstr>Gravitational Impact of the Death Star on Endor and Earth-like planets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Gravitational Impact of the Death Star on Endor and Earth-like planets</dc:title>
  <cp:lastModifiedBy>f2.1230950177</cp:lastModifiedBy>
  <cp:revision>99</cp:revision>
  <dcterms:modified xsi:type="dcterms:W3CDTF">2024-04-30T04:26:45Z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0x010100C660628859579B47990BC783713D90F2</vt:lpwstr>
  </property>
</Properties>
</file>